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1" r:id="rId5"/>
    <p:sldId id="262" r:id="rId6"/>
    <p:sldId id="304" r:id="rId7"/>
    <p:sldId id="305" r:id="rId8"/>
    <p:sldId id="263" r:id="rId9"/>
    <p:sldId id="303" r:id="rId10"/>
    <p:sldId id="306" r:id="rId11"/>
    <p:sldId id="307" r:id="rId12"/>
    <p:sldId id="309" r:id="rId13"/>
    <p:sldId id="308"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1/3/2023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457534" y="3120705"/>
            <a:ext cx="5322319" cy="1405742"/>
          </a:xfrm>
        </p:spPr>
        <p:txBody>
          <a:bodyPr>
            <a:normAutofit fontScale="90000"/>
          </a:bodyPr>
          <a:lstStyle/>
          <a:p>
            <a:pPr algn="ctr"/>
            <a:r>
              <a:rPr lang="en-US" sz="8000" dirty="0"/>
              <a:t>Technical Foundation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b="1" dirty="0">
                <a:solidFill>
                  <a:schemeClr val="tx1">
                    <a:lumMod val="85000"/>
                    <a:lumOff val="15000"/>
                  </a:schemeClr>
                </a:solidFill>
              </a:rPr>
              <a:t>KG Microcollege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2C5D5-E75E-91E0-847D-3EFCA6D04A37}"/>
              </a:ext>
            </a:extLst>
          </p:cNvPr>
          <p:cNvSpPr txBox="1"/>
          <p:nvPr/>
        </p:nvSpPr>
        <p:spPr>
          <a:xfrm>
            <a:off x="260059" y="268448"/>
            <a:ext cx="11492917" cy="400110"/>
          </a:xfrm>
          <a:prstGeom prst="rect">
            <a:avLst/>
          </a:prstGeom>
          <a:noFill/>
        </p:spPr>
        <p:txBody>
          <a:bodyPr wrap="square" rtlCol="0">
            <a:spAutoFit/>
          </a:bodyPr>
          <a:lstStyle/>
          <a:p>
            <a:pPr algn="ctr"/>
            <a:r>
              <a:rPr lang="en-US" sz="2000" b="1" i="0" dirty="0">
                <a:effectLst/>
                <a:latin typeface="Untitled Sans"/>
              </a:rPr>
              <a:t>Steps to Convert Octal to Decimal:</a:t>
            </a:r>
            <a:endParaRPr lang="en-IN" sz="2000" dirty="0"/>
          </a:p>
        </p:txBody>
      </p:sp>
      <p:pic>
        <p:nvPicPr>
          <p:cNvPr id="5" name="Picture 4">
            <a:extLst>
              <a:ext uri="{FF2B5EF4-FFF2-40B4-BE49-F238E27FC236}">
                <a16:creationId xmlns:a16="http://schemas.microsoft.com/office/drawing/2014/main" id="{8A6DF02B-E6EC-59BC-4062-98394E6FC8A9}"/>
              </a:ext>
            </a:extLst>
          </p:cNvPr>
          <p:cNvPicPr>
            <a:picLocks noChangeAspect="1"/>
          </p:cNvPicPr>
          <p:nvPr/>
        </p:nvPicPr>
        <p:blipFill>
          <a:blip r:embed="rId2"/>
          <a:stretch>
            <a:fillRect/>
          </a:stretch>
        </p:blipFill>
        <p:spPr>
          <a:xfrm>
            <a:off x="2981543" y="1613394"/>
            <a:ext cx="6296025" cy="1466850"/>
          </a:xfrm>
          <a:prstGeom prst="rect">
            <a:avLst/>
          </a:prstGeom>
        </p:spPr>
      </p:pic>
      <p:pic>
        <p:nvPicPr>
          <p:cNvPr id="7" name="Picture 6">
            <a:extLst>
              <a:ext uri="{FF2B5EF4-FFF2-40B4-BE49-F238E27FC236}">
                <a16:creationId xmlns:a16="http://schemas.microsoft.com/office/drawing/2014/main" id="{2FBF0634-3715-7D5A-4D44-74E872E07208}"/>
              </a:ext>
            </a:extLst>
          </p:cNvPr>
          <p:cNvPicPr>
            <a:picLocks noChangeAspect="1"/>
          </p:cNvPicPr>
          <p:nvPr/>
        </p:nvPicPr>
        <p:blipFill>
          <a:blip r:embed="rId3"/>
          <a:stretch>
            <a:fillRect/>
          </a:stretch>
        </p:blipFill>
        <p:spPr>
          <a:xfrm>
            <a:off x="3015099" y="3442195"/>
            <a:ext cx="6296025" cy="1466850"/>
          </a:xfrm>
          <a:prstGeom prst="rect">
            <a:avLst/>
          </a:prstGeom>
        </p:spPr>
      </p:pic>
    </p:spTree>
    <p:extLst>
      <p:ext uri="{BB962C8B-B14F-4D97-AF65-F5344CB8AC3E}">
        <p14:creationId xmlns:p14="http://schemas.microsoft.com/office/powerpoint/2010/main" val="3959947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7DA5-4865-83BB-D329-B4A8B4AD580E}"/>
              </a:ext>
            </a:extLst>
          </p:cNvPr>
          <p:cNvPicPr>
            <a:picLocks noChangeAspect="1"/>
          </p:cNvPicPr>
          <p:nvPr/>
        </p:nvPicPr>
        <p:blipFill>
          <a:blip r:embed="rId2"/>
          <a:stretch>
            <a:fillRect/>
          </a:stretch>
        </p:blipFill>
        <p:spPr>
          <a:xfrm>
            <a:off x="2795413" y="268447"/>
            <a:ext cx="5923974" cy="5796793"/>
          </a:xfrm>
          <a:prstGeom prst="rect">
            <a:avLst/>
          </a:prstGeom>
        </p:spPr>
      </p:pic>
    </p:spTree>
    <p:extLst>
      <p:ext uri="{BB962C8B-B14F-4D97-AF65-F5344CB8AC3E}">
        <p14:creationId xmlns:p14="http://schemas.microsoft.com/office/powerpoint/2010/main" val="359653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2C5D5-E75E-91E0-847D-3EFCA6D04A37}"/>
              </a:ext>
            </a:extLst>
          </p:cNvPr>
          <p:cNvSpPr txBox="1"/>
          <p:nvPr/>
        </p:nvSpPr>
        <p:spPr>
          <a:xfrm>
            <a:off x="260059" y="268448"/>
            <a:ext cx="11492917" cy="400110"/>
          </a:xfrm>
          <a:prstGeom prst="rect">
            <a:avLst/>
          </a:prstGeom>
          <a:noFill/>
        </p:spPr>
        <p:txBody>
          <a:bodyPr wrap="square" rtlCol="0">
            <a:spAutoFit/>
          </a:bodyPr>
          <a:lstStyle/>
          <a:p>
            <a:pPr algn="ctr"/>
            <a:r>
              <a:rPr lang="en-US" sz="2000" b="1" i="0" dirty="0">
                <a:effectLst/>
                <a:latin typeface="Untitled Sans"/>
              </a:rPr>
              <a:t>Steps to Convert Hex to Binary:</a:t>
            </a:r>
            <a:endParaRPr lang="en-IN" sz="2000" dirty="0"/>
          </a:p>
        </p:txBody>
      </p:sp>
      <p:pic>
        <p:nvPicPr>
          <p:cNvPr id="3" name="Picture 2">
            <a:extLst>
              <a:ext uri="{FF2B5EF4-FFF2-40B4-BE49-F238E27FC236}">
                <a16:creationId xmlns:a16="http://schemas.microsoft.com/office/drawing/2014/main" id="{E43DAFAA-226C-38D8-D949-A79C2223AEE4}"/>
              </a:ext>
            </a:extLst>
          </p:cNvPr>
          <p:cNvPicPr>
            <a:picLocks noChangeAspect="1"/>
          </p:cNvPicPr>
          <p:nvPr/>
        </p:nvPicPr>
        <p:blipFill>
          <a:blip r:embed="rId2"/>
          <a:stretch>
            <a:fillRect/>
          </a:stretch>
        </p:blipFill>
        <p:spPr>
          <a:xfrm>
            <a:off x="3842158" y="822122"/>
            <a:ext cx="4349307" cy="5342084"/>
          </a:xfrm>
          <a:prstGeom prst="rect">
            <a:avLst/>
          </a:prstGeom>
        </p:spPr>
      </p:pic>
    </p:spTree>
    <p:extLst>
      <p:ext uri="{BB962C8B-B14F-4D97-AF65-F5344CB8AC3E}">
        <p14:creationId xmlns:p14="http://schemas.microsoft.com/office/powerpoint/2010/main" val="199355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2C5D5-E75E-91E0-847D-3EFCA6D04A37}"/>
              </a:ext>
            </a:extLst>
          </p:cNvPr>
          <p:cNvSpPr txBox="1"/>
          <p:nvPr/>
        </p:nvSpPr>
        <p:spPr>
          <a:xfrm>
            <a:off x="260059" y="268448"/>
            <a:ext cx="11492917" cy="400110"/>
          </a:xfrm>
          <a:prstGeom prst="rect">
            <a:avLst/>
          </a:prstGeom>
          <a:noFill/>
        </p:spPr>
        <p:txBody>
          <a:bodyPr wrap="square" rtlCol="0">
            <a:spAutoFit/>
          </a:bodyPr>
          <a:lstStyle/>
          <a:p>
            <a:pPr algn="ctr"/>
            <a:r>
              <a:rPr lang="en-US" sz="2000" b="1" i="0" dirty="0">
                <a:effectLst/>
                <a:latin typeface="Untitled Sans"/>
              </a:rPr>
              <a:t>Steps to Convert Hex to Decimal:</a:t>
            </a:r>
            <a:endParaRPr lang="en-IN" sz="2000" dirty="0"/>
          </a:p>
        </p:txBody>
      </p:sp>
      <p:pic>
        <p:nvPicPr>
          <p:cNvPr id="5" name="Picture 4">
            <a:extLst>
              <a:ext uri="{FF2B5EF4-FFF2-40B4-BE49-F238E27FC236}">
                <a16:creationId xmlns:a16="http://schemas.microsoft.com/office/drawing/2014/main" id="{79690F2F-7A52-D7D6-17F3-453D9FBB4DF7}"/>
              </a:ext>
            </a:extLst>
          </p:cNvPr>
          <p:cNvPicPr>
            <a:picLocks noChangeAspect="1"/>
          </p:cNvPicPr>
          <p:nvPr/>
        </p:nvPicPr>
        <p:blipFill>
          <a:blip r:embed="rId2"/>
          <a:stretch>
            <a:fillRect/>
          </a:stretch>
        </p:blipFill>
        <p:spPr>
          <a:xfrm>
            <a:off x="3671625" y="952718"/>
            <a:ext cx="5133975" cy="5019675"/>
          </a:xfrm>
          <a:prstGeom prst="rect">
            <a:avLst/>
          </a:prstGeom>
        </p:spPr>
      </p:pic>
    </p:spTree>
    <p:extLst>
      <p:ext uri="{BB962C8B-B14F-4D97-AF65-F5344CB8AC3E}">
        <p14:creationId xmlns:p14="http://schemas.microsoft.com/office/powerpoint/2010/main" val="1734843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6A4850-B7D6-56B8-3254-72EAB974CD94}"/>
              </a:ext>
            </a:extLst>
          </p:cNvPr>
          <p:cNvSpPr txBox="1"/>
          <p:nvPr/>
        </p:nvSpPr>
        <p:spPr>
          <a:xfrm>
            <a:off x="285226" y="302004"/>
            <a:ext cx="11568418" cy="3170099"/>
          </a:xfrm>
          <a:prstGeom prst="rect">
            <a:avLst/>
          </a:prstGeom>
          <a:noFill/>
        </p:spPr>
        <p:txBody>
          <a:bodyPr wrap="square" rtlCol="0">
            <a:spAutoFit/>
          </a:bodyPr>
          <a:lstStyle/>
          <a:p>
            <a:r>
              <a:rPr lang="en-US" sz="2000" b="1" dirty="0"/>
              <a:t>Binary Representation Of Images</a:t>
            </a:r>
          </a:p>
          <a:p>
            <a:r>
              <a:rPr lang="en-US" sz="2000" b="1" dirty="0"/>
              <a:t>	</a:t>
            </a:r>
            <a:r>
              <a:rPr lang="en-US" sz="2000" dirty="0"/>
              <a:t>Each Image has pixels. Each Pixel has  a specific color. </a:t>
            </a:r>
          </a:p>
          <a:p>
            <a:r>
              <a:rPr lang="en-US" sz="2000" b="1" dirty="0"/>
              <a:t>	</a:t>
            </a:r>
            <a:r>
              <a:rPr lang="en-US" sz="2000" dirty="0"/>
              <a:t>Can use RGB model to represent colors.</a:t>
            </a:r>
          </a:p>
          <a:p>
            <a:endParaRPr lang="en-US" sz="2000" b="1" dirty="0"/>
          </a:p>
          <a:p>
            <a:r>
              <a:rPr lang="en-US" sz="2000" b="1" dirty="0"/>
              <a:t>Binary Representation Of Text</a:t>
            </a:r>
          </a:p>
          <a:p>
            <a:r>
              <a:rPr lang="en-US" sz="2000" b="1" dirty="0"/>
              <a:t>	</a:t>
            </a:r>
            <a:r>
              <a:rPr lang="en-US" sz="2000" dirty="0"/>
              <a:t>Each character is encoded as an integer which is represented by a binary value.</a:t>
            </a:r>
          </a:p>
          <a:p>
            <a:r>
              <a:rPr lang="en-IN" sz="2000" b="1" dirty="0"/>
              <a:t>	ASCII:</a:t>
            </a:r>
          </a:p>
          <a:p>
            <a:r>
              <a:rPr lang="en-IN" sz="2000" b="1" dirty="0"/>
              <a:t>	  </a:t>
            </a:r>
            <a:r>
              <a:rPr lang="en-IN" sz="2000" dirty="0"/>
              <a:t>American Standard Code for Information Interchange(ASCII).</a:t>
            </a:r>
          </a:p>
          <a:p>
            <a:pPr marL="2171700" lvl="4" indent="-342900">
              <a:buFont typeface="Arial" panose="020B0604020202020204" pitchFamily="34" charset="0"/>
              <a:buChar char="•"/>
            </a:pPr>
            <a:r>
              <a:rPr lang="en-IN" sz="2000" dirty="0"/>
              <a:t>Represents the English alphabet, digits, and punctuation marks.</a:t>
            </a:r>
          </a:p>
          <a:p>
            <a:pPr marL="2171700" lvl="4" indent="-342900">
              <a:buFont typeface="Arial" panose="020B0604020202020204" pitchFamily="34" charset="0"/>
              <a:buChar char="•"/>
            </a:pPr>
            <a:r>
              <a:rPr lang="en-IN" sz="2000" dirty="0"/>
              <a:t>Requires only one byte to store a character.</a:t>
            </a:r>
            <a:endParaRPr lang="en-US" sz="2000" dirty="0"/>
          </a:p>
        </p:txBody>
      </p:sp>
      <p:pic>
        <p:nvPicPr>
          <p:cNvPr id="5" name="Picture 4">
            <a:extLst>
              <a:ext uri="{FF2B5EF4-FFF2-40B4-BE49-F238E27FC236}">
                <a16:creationId xmlns:a16="http://schemas.microsoft.com/office/drawing/2014/main" id="{B39CF3FD-BE8B-1982-150A-0CA5C15C5D67}"/>
              </a:ext>
            </a:extLst>
          </p:cNvPr>
          <p:cNvPicPr>
            <a:picLocks noChangeAspect="1"/>
          </p:cNvPicPr>
          <p:nvPr/>
        </p:nvPicPr>
        <p:blipFill>
          <a:blip r:embed="rId2"/>
          <a:stretch>
            <a:fillRect/>
          </a:stretch>
        </p:blipFill>
        <p:spPr>
          <a:xfrm>
            <a:off x="10018692" y="314413"/>
            <a:ext cx="2173308" cy="2219062"/>
          </a:xfrm>
          <a:prstGeom prst="rect">
            <a:avLst/>
          </a:prstGeom>
        </p:spPr>
      </p:pic>
      <p:pic>
        <p:nvPicPr>
          <p:cNvPr id="7" name="Picture 6">
            <a:extLst>
              <a:ext uri="{FF2B5EF4-FFF2-40B4-BE49-F238E27FC236}">
                <a16:creationId xmlns:a16="http://schemas.microsoft.com/office/drawing/2014/main" id="{A3E849D7-347C-071E-E291-8D33ACDE6609}"/>
              </a:ext>
            </a:extLst>
          </p:cNvPr>
          <p:cNvPicPr>
            <a:picLocks noChangeAspect="1"/>
          </p:cNvPicPr>
          <p:nvPr/>
        </p:nvPicPr>
        <p:blipFill>
          <a:blip r:embed="rId3"/>
          <a:stretch>
            <a:fillRect/>
          </a:stretch>
        </p:blipFill>
        <p:spPr>
          <a:xfrm>
            <a:off x="434523" y="3830973"/>
            <a:ext cx="2162175" cy="1981200"/>
          </a:xfrm>
          <a:prstGeom prst="rect">
            <a:avLst/>
          </a:prstGeom>
        </p:spPr>
      </p:pic>
      <p:pic>
        <p:nvPicPr>
          <p:cNvPr id="9" name="Picture 8">
            <a:extLst>
              <a:ext uri="{FF2B5EF4-FFF2-40B4-BE49-F238E27FC236}">
                <a16:creationId xmlns:a16="http://schemas.microsoft.com/office/drawing/2014/main" id="{A2E586B5-14F3-169F-9E0F-A521EEEC2895}"/>
              </a:ext>
            </a:extLst>
          </p:cNvPr>
          <p:cNvPicPr>
            <a:picLocks noChangeAspect="1"/>
          </p:cNvPicPr>
          <p:nvPr/>
        </p:nvPicPr>
        <p:blipFill>
          <a:blip r:embed="rId4"/>
          <a:stretch>
            <a:fillRect/>
          </a:stretch>
        </p:blipFill>
        <p:spPr>
          <a:xfrm>
            <a:off x="3379059" y="3856140"/>
            <a:ext cx="2162175" cy="1981200"/>
          </a:xfrm>
          <a:prstGeom prst="rect">
            <a:avLst/>
          </a:prstGeom>
        </p:spPr>
      </p:pic>
      <p:pic>
        <p:nvPicPr>
          <p:cNvPr id="11" name="Picture 10">
            <a:extLst>
              <a:ext uri="{FF2B5EF4-FFF2-40B4-BE49-F238E27FC236}">
                <a16:creationId xmlns:a16="http://schemas.microsoft.com/office/drawing/2014/main" id="{77354493-5F17-BEFA-0D0D-806E543F2868}"/>
              </a:ext>
            </a:extLst>
          </p:cNvPr>
          <p:cNvPicPr>
            <a:picLocks noChangeAspect="1"/>
          </p:cNvPicPr>
          <p:nvPr/>
        </p:nvPicPr>
        <p:blipFill>
          <a:blip r:embed="rId5"/>
          <a:stretch>
            <a:fillRect/>
          </a:stretch>
        </p:blipFill>
        <p:spPr>
          <a:xfrm>
            <a:off x="6415874" y="3847750"/>
            <a:ext cx="2162175" cy="1981200"/>
          </a:xfrm>
          <a:prstGeom prst="rect">
            <a:avLst/>
          </a:prstGeom>
        </p:spPr>
      </p:pic>
      <p:pic>
        <p:nvPicPr>
          <p:cNvPr id="13" name="Picture 12">
            <a:extLst>
              <a:ext uri="{FF2B5EF4-FFF2-40B4-BE49-F238E27FC236}">
                <a16:creationId xmlns:a16="http://schemas.microsoft.com/office/drawing/2014/main" id="{74D4EE8C-2B8F-C462-FA50-D9D6DBEAED2E}"/>
              </a:ext>
            </a:extLst>
          </p:cNvPr>
          <p:cNvPicPr>
            <a:picLocks noChangeAspect="1"/>
          </p:cNvPicPr>
          <p:nvPr/>
        </p:nvPicPr>
        <p:blipFill>
          <a:blip r:embed="rId6"/>
          <a:stretch>
            <a:fillRect/>
          </a:stretch>
        </p:blipFill>
        <p:spPr>
          <a:xfrm>
            <a:off x="9477855" y="3847751"/>
            <a:ext cx="2162175" cy="1981200"/>
          </a:xfrm>
          <a:prstGeom prst="rect">
            <a:avLst/>
          </a:prstGeom>
        </p:spPr>
      </p:pic>
    </p:spTree>
    <p:extLst>
      <p:ext uri="{BB962C8B-B14F-4D97-AF65-F5344CB8AC3E}">
        <p14:creationId xmlns:p14="http://schemas.microsoft.com/office/powerpoint/2010/main" val="415016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751E8D-5D2C-6710-A2F1-BA1578FE7B35}"/>
              </a:ext>
            </a:extLst>
          </p:cNvPr>
          <p:cNvSpPr txBox="1"/>
          <p:nvPr/>
        </p:nvSpPr>
        <p:spPr>
          <a:xfrm>
            <a:off x="511728" y="302004"/>
            <a:ext cx="9672507" cy="1323439"/>
          </a:xfrm>
          <a:prstGeom prst="rect">
            <a:avLst/>
          </a:prstGeom>
          <a:noFill/>
        </p:spPr>
        <p:txBody>
          <a:bodyPr wrap="square" rtlCol="0">
            <a:spAutoFit/>
          </a:bodyPr>
          <a:lstStyle/>
          <a:p>
            <a:r>
              <a:rPr lang="en-US" sz="2000" b="1" dirty="0"/>
              <a:t>Unicode</a:t>
            </a:r>
          </a:p>
          <a:p>
            <a:pPr marL="800100" lvl="1" indent="-342900">
              <a:buFont typeface="Arial" panose="020B0604020202020204" pitchFamily="34" charset="0"/>
              <a:buChar char="•"/>
            </a:pPr>
            <a:r>
              <a:rPr lang="en-US" sz="2000" dirty="0"/>
              <a:t>A byte can only represent 256 different things.</a:t>
            </a:r>
          </a:p>
          <a:p>
            <a:pPr marL="800100" lvl="1" indent="-342900">
              <a:buFont typeface="Arial" panose="020B0604020202020204" pitchFamily="34" charset="0"/>
              <a:buChar char="•"/>
            </a:pPr>
            <a:r>
              <a:rPr lang="en-US" sz="2000" dirty="0"/>
              <a:t>Limit on No.of.Characters that can be represented.</a:t>
            </a:r>
          </a:p>
          <a:p>
            <a:pPr marL="800100" lvl="1" indent="-342900">
              <a:buFont typeface="Arial" panose="020B0604020202020204" pitchFamily="34" charset="0"/>
              <a:buChar char="•"/>
            </a:pPr>
            <a:r>
              <a:rPr lang="en-US" sz="2000" dirty="0"/>
              <a:t>Unicode allows us represent characters using more than 1 byte.</a:t>
            </a:r>
          </a:p>
        </p:txBody>
      </p:sp>
      <p:sp>
        <p:nvSpPr>
          <p:cNvPr id="3" name="TextBox 2">
            <a:extLst>
              <a:ext uri="{FF2B5EF4-FFF2-40B4-BE49-F238E27FC236}">
                <a16:creationId xmlns:a16="http://schemas.microsoft.com/office/drawing/2014/main" id="{57FC98A9-19FB-9846-EABF-9CFADA512ED2}"/>
              </a:ext>
            </a:extLst>
          </p:cNvPr>
          <p:cNvSpPr txBox="1"/>
          <p:nvPr/>
        </p:nvSpPr>
        <p:spPr>
          <a:xfrm>
            <a:off x="536896" y="1921079"/>
            <a:ext cx="9051721" cy="1323439"/>
          </a:xfrm>
          <a:prstGeom prst="rect">
            <a:avLst/>
          </a:prstGeom>
          <a:noFill/>
        </p:spPr>
        <p:txBody>
          <a:bodyPr wrap="square" rtlCol="0">
            <a:spAutoFit/>
          </a:bodyPr>
          <a:lstStyle/>
          <a:p>
            <a:r>
              <a:rPr lang="en-US" sz="2000" b="1" dirty="0"/>
              <a:t>UTF-8</a:t>
            </a:r>
          </a:p>
          <a:p>
            <a:pPr marL="800100" lvl="1" indent="-342900">
              <a:buFont typeface="Arial" panose="020B0604020202020204" pitchFamily="34" charset="0"/>
              <a:buChar char="•"/>
            </a:pPr>
            <a:r>
              <a:rPr lang="en-US" sz="2000" dirty="0"/>
              <a:t>UTF-8 (Unicode Transformation Format – 8).</a:t>
            </a:r>
          </a:p>
          <a:p>
            <a:pPr marL="800100" lvl="1" indent="-342900">
              <a:buFont typeface="Arial" panose="020B0604020202020204" pitchFamily="34" charset="0"/>
              <a:buChar char="•"/>
            </a:pPr>
            <a:r>
              <a:rPr lang="en-US" sz="2000" dirty="0"/>
              <a:t>Capable of storing 1, 112, 064 different characters.</a:t>
            </a:r>
          </a:p>
          <a:p>
            <a:pPr marL="800100" lvl="1" indent="-342900">
              <a:buFont typeface="Arial" panose="020B0604020202020204" pitchFamily="34" charset="0"/>
              <a:buChar char="•"/>
            </a:pPr>
            <a:r>
              <a:rPr lang="en-US" sz="2000" dirty="0"/>
              <a:t>Has same values for ASCII characters.</a:t>
            </a:r>
            <a:endParaRPr lang="en-IN" sz="2000" dirty="0"/>
          </a:p>
        </p:txBody>
      </p:sp>
      <p:pic>
        <p:nvPicPr>
          <p:cNvPr id="5" name="Picture 4">
            <a:extLst>
              <a:ext uri="{FF2B5EF4-FFF2-40B4-BE49-F238E27FC236}">
                <a16:creationId xmlns:a16="http://schemas.microsoft.com/office/drawing/2014/main" id="{858BA3A3-022D-DB30-A4B0-931442C87717}"/>
              </a:ext>
            </a:extLst>
          </p:cNvPr>
          <p:cNvPicPr>
            <a:picLocks noChangeAspect="1"/>
          </p:cNvPicPr>
          <p:nvPr/>
        </p:nvPicPr>
        <p:blipFill>
          <a:blip r:embed="rId2"/>
          <a:stretch>
            <a:fillRect/>
          </a:stretch>
        </p:blipFill>
        <p:spPr>
          <a:xfrm>
            <a:off x="282579" y="3813451"/>
            <a:ext cx="2628401" cy="1865896"/>
          </a:xfrm>
          <a:prstGeom prst="rect">
            <a:avLst/>
          </a:prstGeom>
        </p:spPr>
      </p:pic>
      <p:pic>
        <p:nvPicPr>
          <p:cNvPr id="7" name="Picture 6">
            <a:extLst>
              <a:ext uri="{FF2B5EF4-FFF2-40B4-BE49-F238E27FC236}">
                <a16:creationId xmlns:a16="http://schemas.microsoft.com/office/drawing/2014/main" id="{6DCE018A-8ABC-03A0-312A-0A224714035E}"/>
              </a:ext>
            </a:extLst>
          </p:cNvPr>
          <p:cNvPicPr>
            <a:picLocks noChangeAspect="1"/>
          </p:cNvPicPr>
          <p:nvPr/>
        </p:nvPicPr>
        <p:blipFill>
          <a:blip r:embed="rId3"/>
          <a:stretch>
            <a:fillRect/>
          </a:stretch>
        </p:blipFill>
        <p:spPr>
          <a:xfrm>
            <a:off x="3349522" y="3835927"/>
            <a:ext cx="2573106" cy="1826642"/>
          </a:xfrm>
          <a:prstGeom prst="rect">
            <a:avLst/>
          </a:prstGeom>
        </p:spPr>
      </p:pic>
      <p:pic>
        <p:nvPicPr>
          <p:cNvPr id="9" name="Picture 8">
            <a:extLst>
              <a:ext uri="{FF2B5EF4-FFF2-40B4-BE49-F238E27FC236}">
                <a16:creationId xmlns:a16="http://schemas.microsoft.com/office/drawing/2014/main" id="{B9D0C765-2C78-C423-7032-368BA7623DA6}"/>
              </a:ext>
            </a:extLst>
          </p:cNvPr>
          <p:cNvPicPr>
            <a:picLocks noChangeAspect="1"/>
          </p:cNvPicPr>
          <p:nvPr/>
        </p:nvPicPr>
        <p:blipFill>
          <a:blip r:embed="rId4"/>
          <a:stretch>
            <a:fillRect/>
          </a:stretch>
        </p:blipFill>
        <p:spPr>
          <a:xfrm>
            <a:off x="6269328" y="3805062"/>
            <a:ext cx="2614613" cy="1856107"/>
          </a:xfrm>
          <a:prstGeom prst="rect">
            <a:avLst/>
          </a:prstGeom>
        </p:spPr>
      </p:pic>
      <p:pic>
        <p:nvPicPr>
          <p:cNvPr id="11" name="Picture 10">
            <a:extLst>
              <a:ext uri="{FF2B5EF4-FFF2-40B4-BE49-F238E27FC236}">
                <a16:creationId xmlns:a16="http://schemas.microsoft.com/office/drawing/2014/main" id="{481690C2-A725-18BA-1AF2-9E806292CA97}"/>
              </a:ext>
            </a:extLst>
          </p:cNvPr>
          <p:cNvPicPr>
            <a:picLocks noChangeAspect="1"/>
          </p:cNvPicPr>
          <p:nvPr/>
        </p:nvPicPr>
        <p:blipFill>
          <a:blip r:embed="rId5"/>
          <a:stretch>
            <a:fillRect/>
          </a:stretch>
        </p:blipFill>
        <p:spPr>
          <a:xfrm>
            <a:off x="9289364" y="3783434"/>
            <a:ext cx="2633263" cy="1869347"/>
          </a:xfrm>
          <a:prstGeom prst="rect">
            <a:avLst/>
          </a:prstGeom>
        </p:spPr>
      </p:pic>
    </p:spTree>
    <p:extLst>
      <p:ext uri="{BB962C8B-B14F-4D97-AF65-F5344CB8AC3E}">
        <p14:creationId xmlns:p14="http://schemas.microsoft.com/office/powerpoint/2010/main" val="3970603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5EA07-DF6B-C188-D067-D36FE4218445}"/>
              </a:ext>
            </a:extLst>
          </p:cNvPr>
          <p:cNvPicPr>
            <a:picLocks noChangeAspect="1"/>
          </p:cNvPicPr>
          <p:nvPr/>
        </p:nvPicPr>
        <p:blipFill>
          <a:blip r:embed="rId2"/>
          <a:stretch>
            <a:fillRect/>
          </a:stretch>
        </p:blipFill>
        <p:spPr>
          <a:xfrm>
            <a:off x="530167" y="609600"/>
            <a:ext cx="4286250" cy="1981200"/>
          </a:xfrm>
          <a:prstGeom prst="rect">
            <a:avLst/>
          </a:prstGeom>
        </p:spPr>
      </p:pic>
      <p:pic>
        <p:nvPicPr>
          <p:cNvPr id="5" name="Picture 4">
            <a:extLst>
              <a:ext uri="{FF2B5EF4-FFF2-40B4-BE49-F238E27FC236}">
                <a16:creationId xmlns:a16="http://schemas.microsoft.com/office/drawing/2014/main" id="{1858CD7E-DE9B-57A5-5A04-5277E2E09AA8}"/>
              </a:ext>
            </a:extLst>
          </p:cNvPr>
          <p:cNvPicPr>
            <a:picLocks noChangeAspect="1"/>
          </p:cNvPicPr>
          <p:nvPr/>
        </p:nvPicPr>
        <p:blipFill>
          <a:blip r:embed="rId3"/>
          <a:stretch>
            <a:fillRect/>
          </a:stretch>
        </p:blipFill>
        <p:spPr>
          <a:xfrm>
            <a:off x="7182636" y="617989"/>
            <a:ext cx="4286250" cy="1981200"/>
          </a:xfrm>
          <a:prstGeom prst="rect">
            <a:avLst/>
          </a:prstGeom>
        </p:spPr>
      </p:pic>
      <p:pic>
        <p:nvPicPr>
          <p:cNvPr id="7" name="Picture 6">
            <a:extLst>
              <a:ext uri="{FF2B5EF4-FFF2-40B4-BE49-F238E27FC236}">
                <a16:creationId xmlns:a16="http://schemas.microsoft.com/office/drawing/2014/main" id="{5A7E16EE-FAA8-F2E1-8026-22DFEA90480C}"/>
              </a:ext>
            </a:extLst>
          </p:cNvPr>
          <p:cNvPicPr>
            <a:picLocks noChangeAspect="1"/>
          </p:cNvPicPr>
          <p:nvPr/>
        </p:nvPicPr>
        <p:blipFill>
          <a:blip r:embed="rId4"/>
          <a:stretch>
            <a:fillRect/>
          </a:stretch>
        </p:blipFill>
        <p:spPr>
          <a:xfrm>
            <a:off x="3166232" y="3400381"/>
            <a:ext cx="5238750" cy="2238375"/>
          </a:xfrm>
          <a:prstGeom prst="rect">
            <a:avLst/>
          </a:prstGeom>
        </p:spPr>
      </p:pic>
    </p:spTree>
    <p:extLst>
      <p:ext uri="{BB962C8B-B14F-4D97-AF65-F5344CB8AC3E}">
        <p14:creationId xmlns:p14="http://schemas.microsoft.com/office/powerpoint/2010/main" val="116296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EE0F8-32E3-015B-576C-248A0635B29D}"/>
              </a:ext>
            </a:extLst>
          </p:cNvPr>
          <p:cNvSpPr>
            <a:spLocks noGrp="1"/>
          </p:cNvSpPr>
          <p:nvPr>
            <p:ph type="title"/>
          </p:nvPr>
        </p:nvSpPr>
        <p:spPr>
          <a:xfrm>
            <a:off x="3246539" y="5067810"/>
            <a:ext cx="5237963" cy="743682"/>
          </a:xfrm>
        </p:spPr>
        <p:txBody>
          <a:bodyPr/>
          <a:lstStyle/>
          <a:p>
            <a:pPr algn="ctr"/>
            <a:r>
              <a:rPr lang="en-US" dirty="0"/>
              <a:t>Key Takeaways</a:t>
            </a:r>
            <a:endParaRPr lang="en-IN" dirty="0"/>
          </a:p>
        </p:txBody>
      </p:sp>
      <p:sp>
        <p:nvSpPr>
          <p:cNvPr id="5" name="TextBox 4">
            <a:extLst>
              <a:ext uri="{FF2B5EF4-FFF2-40B4-BE49-F238E27FC236}">
                <a16:creationId xmlns:a16="http://schemas.microsoft.com/office/drawing/2014/main" id="{0B335F72-4C06-75FD-9470-0B801C819062}"/>
              </a:ext>
            </a:extLst>
          </p:cNvPr>
          <p:cNvSpPr txBox="1"/>
          <p:nvPr/>
        </p:nvSpPr>
        <p:spPr>
          <a:xfrm>
            <a:off x="3850545" y="276837"/>
            <a:ext cx="4974671" cy="3884910"/>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b="1" dirty="0"/>
              <a:t>Data Representation</a:t>
            </a:r>
          </a:p>
          <a:p>
            <a:pPr marL="742950" lvl="1" indent="-285750">
              <a:lnSpc>
                <a:spcPct val="200000"/>
              </a:lnSpc>
              <a:buFont typeface="Arial" panose="020B0604020202020204" pitchFamily="34" charset="0"/>
              <a:buChar char="•"/>
            </a:pPr>
            <a:r>
              <a:rPr lang="en-US" dirty="0"/>
              <a:t>Binary &amp; Decimal Number Systems</a:t>
            </a:r>
          </a:p>
          <a:p>
            <a:pPr marL="742950" lvl="1" indent="-285750">
              <a:lnSpc>
                <a:spcPct val="200000"/>
              </a:lnSpc>
              <a:buFont typeface="Arial" panose="020B0604020202020204" pitchFamily="34" charset="0"/>
              <a:buChar char="•"/>
            </a:pPr>
            <a:r>
              <a:rPr lang="en-US" dirty="0"/>
              <a:t>Conversion between Binary &amp; Decimal</a:t>
            </a:r>
          </a:p>
          <a:p>
            <a:pPr marL="742950" lvl="1" indent="-285750">
              <a:lnSpc>
                <a:spcPct val="200000"/>
              </a:lnSpc>
              <a:buFont typeface="Arial" panose="020B0604020202020204" pitchFamily="34" charset="0"/>
              <a:buChar char="•"/>
            </a:pPr>
            <a:r>
              <a:rPr lang="en-US" dirty="0"/>
              <a:t>Representing Images</a:t>
            </a:r>
          </a:p>
          <a:p>
            <a:pPr marL="1314450" lvl="2" indent="-400050">
              <a:lnSpc>
                <a:spcPct val="200000"/>
              </a:lnSpc>
              <a:buFont typeface="Wingdings" panose="05000000000000000000" pitchFamily="2" charset="2"/>
              <a:buChar char="§"/>
            </a:pPr>
            <a:r>
              <a:rPr lang="en-US" dirty="0"/>
              <a:t>Pixels &amp; RGB Colors</a:t>
            </a:r>
          </a:p>
          <a:p>
            <a:pPr marL="742950" lvl="1" indent="-285750">
              <a:lnSpc>
                <a:spcPct val="200000"/>
              </a:lnSpc>
              <a:buFont typeface="Arial" panose="020B0604020202020204" pitchFamily="34" charset="0"/>
              <a:buChar char="•"/>
            </a:pPr>
            <a:r>
              <a:rPr lang="en-US" dirty="0"/>
              <a:t>Representing Text</a:t>
            </a:r>
          </a:p>
          <a:p>
            <a:pPr marL="1200150" lvl="2" indent="-285750">
              <a:lnSpc>
                <a:spcPct val="200000"/>
              </a:lnSpc>
              <a:buFont typeface="Wingdings" panose="05000000000000000000" pitchFamily="2" charset="2"/>
              <a:buChar char="§"/>
            </a:pPr>
            <a:r>
              <a:rPr lang="en-US" dirty="0"/>
              <a:t>ASCII &amp; UTF-8</a:t>
            </a:r>
            <a:endParaRPr lang="en-IN" dirty="0"/>
          </a:p>
        </p:txBody>
      </p:sp>
    </p:spTree>
    <p:extLst>
      <p:ext uri="{BB962C8B-B14F-4D97-AF65-F5344CB8AC3E}">
        <p14:creationId xmlns:p14="http://schemas.microsoft.com/office/powerpoint/2010/main" val="206893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CDAD-BB76-07EE-E9F5-0ACD51D5A7F7}"/>
              </a:ext>
            </a:extLst>
          </p:cNvPr>
          <p:cNvSpPr>
            <a:spLocks noGrp="1"/>
          </p:cNvSpPr>
          <p:nvPr>
            <p:ph type="title"/>
          </p:nvPr>
        </p:nvSpPr>
        <p:spPr/>
        <p:txBody>
          <a:bodyPr/>
          <a:lstStyle/>
          <a:p>
            <a:pPr algn="ctr"/>
            <a:r>
              <a:rPr lang="en-IN" b="1" dirty="0"/>
              <a:t>Computer Hardware</a:t>
            </a:r>
          </a:p>
        </p:txBody>
      </p:sp>
      <p:sp>
        <p:nvSpPr>
          <p:cNvPr id="3" name="TextBox 2">
            <a:extLst>
              <a:ext uri="{FF2B5EF4-FFF2-40B4-BE49-F238E27FC236}">
                <a16:creationId xmlns:a16="http://schemas.microsoft.com/office/drawing/2014/main" id="{3E97E766-A8E3-8251-97B9-961CD3197A3B}"/>
              </a:ext>
            </a:extLst>
          </p:cNvPr>
          <p:cNvSpPr txBox="1"/>
          <p:nvPr/>
        </p:nvSpPr>
        <p:spPr>
          <a:xfrm>
            <a:off x="1208015" y="2072081"/>
            <a:ext cx="10234568" cy="646331"/>
          </a:xfrm>
          <a:prstGeom prst="rect">
            <a:avLst/>
          </a:prstGeom>
          <a:noFill/>
        </p:spPr>
        <p:txBody>
          <a:bodyPr wrap="square" rtlCol="0">
            <a:spAutoFit/>
          </a:bodyPr>
          <a:lstStyle/>
          <a:p>
            <a:r>
              <a:rPr lang="en-US" dirty="0"/>
              <a:t>Computer hardware is the physical components that a computer system requires to function. It can be categorized as having either internal or external components.</a:t>
            </a:r>
            <a:endParaRPr lang="en-IN" dirty="0"/>
          </a:p>
        </p:txBody>
      </p:sp>
      <p:pic>
        <p:nvPicPr>
          <p:cNvPr id="5" name="Picture 4">
            <a:extLst>
              <a:ext uri="{FF2B5EF4-FFF2-40B4-BE49-F238E27FC236}">
                <a16:creationId xmlns:a16="http://schemas.microsoft.com/office/drawing/2014/main" id="{E930BEA8-2EC5-3B7B-6147-5422BC1151CC}"/>
              </a:ext>
            </a:extLst>
          </p:cNvPr>
          <p:cNvPicPr>
            <a:picLocks noChangeAspect="1"/>
          </p:cNvPicPr>
          <p:nvPr/>
        </p:nvPicPr>
        <p:blipFill>
          <a:blip r:embed="rId2"/>
          <a:stretch>
            <a:fillRect/>
          </a:stretch>
        </p:blipFill>
        <p:spPr>
          <a:xfrm>
            <a:off x="4363978" y="3186943"/>
            <a:ext cx="3933825" cy="2933700"/>
          </a:xfrm>
          <a:prstGeom prst="rect">
            <a:avLst/>
          </a:prstGeom>
        </p:spPr>
      </p:pic>
    </p:spTree>
    <p:extLst>
      <p:ext uri="{BB962C8B-B14F-4D97-AF65-F5344CB8AC3E}">
        <p14:creationId xmlns:p14="http://schemas.microsoft.com/office/powerpoint/2010/main" val="337742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4901BB-202E-D05F-4C49-28F34DC7EF77}"/>
              </a:ext>
            </a:extLst>
          </p:cNvPr>
          <p:cNvSpPr txBox="1"/>
          <p:nvPr/>
        </p:nvSpPr>
        <p:spPr>
          <a:xfrm>
            <a:off x="503339" y="352338"/>
            <a:ext cx="11316749" cy="2554545"/>
          </a:xfrm>
          <a:prstGeom prst="rect">
            <a:avLst/>
          </a:prstGeom>
          <a:noFill/>
        </p:spPr>
        <p:txBody>
          <a:bodyPr wrap="square" rtlCol="0">
            <a:spAutoFit/>
          </a:bodyPr>
          <a:lstStyle/>
          <a:p>
            <a:r>
              <a:rPr lang="en-IN" sz="2000" b="1" dirty="0"/>
              <a:t>Internal Components:</a:t>
            </a:r>
          </a:p>
          <a:p>
            <a:r>
              <a:rPr lang="en-US" sz="2000" dirty="0"/>
              <a:t>Component parts that are found inside the computer's CPU case are</a:t>
            </a:r>
          </a:p>
          <a:p>
            <a:endParaRPr lang="en-US" sz="2000" b="1" dirty="0"/>
          </a:p>
          <a:p>
            <a:pPr marL="1257300" lvl="2" indent="-342900">
              <a:buFont typeface="Arial" panose="020B0604020202020204" pitchFamily="34" charset="0"/>
              <a:buChar char="•"/>
            </a:pPr>
            <a:r>
              <a:rPr lang="en-US" sz="2000" dirty="0"/>
              <a:t>Motherboard</a:t>
            </a:r>
          </a:p>
          <a:p>
            <a:pPr marL="1257300" lvl="2" indent="-342900">
              <a:buFont typeface="Arial" panose="020B0604020202020204" pitchFamily="34" charset="0"/>
              <a:buChar char="•"/>
            </a:pPr>
            <a:r>
              <a:rPr lang="en-US" sz="2000" dirty="0"/>
              <a:t>Processor &amp; RAM</a:t>
            </a:r>
          </a:p>
          <a:p>
            <a:pPr marL="1257300" lvl="2" indent="-342900">
              <a:buFont typeface="Arial" panose="020B0604020202020204" pitchFamily="34" charset="0"/>
              <a:buChar char="•"/>
            </a:pPr>
            <a:r>
              <a:rPr lang="en-US" sz="2000" dirty="0"/>
              <a:t>Graphics Card (GPU)</a:t>
            </a:r>
          </a:p>
          <a:p>
            <a:pPr marL="1257300" lvl="2" indent="-342900">
              <a:buFont typeface="Arial" panose="020B0604020202020204" pitchFamily="34" charset="0"/>
              <a:buChar char="•"/>
            </a:pPr>
            <a:r>
              <a:rPr lang="en-US" sz="2000" dirty="0"/>
              <a:t>Fans</a:t>
            </a:r>
          </a:p>
          <a:p>
            <a:pPr marL="1257300" lvl="2" indent="-342900">
              <a:buFont typeface="Arial" panose="020B0604020202020204" pitchFamily="34" charset="0"/>
              <a:buChar char="•"/>
            </a:pPr>
            <a:r>
              <a:rPr lang="en-US" sz="2000" dirty="0"/>
              <a:t>Hard Disk etc.,</a:t>
            </a:r>
          </a:p>
        </p:txBody>
      </p:sp>
      <p:sp>
        <p:nvSpPr>
          <p:cNvPr id="4" name="TextBox 3">
            <a:extLst>
              <a:ext uri="{FF2B5EF4-FFF2-40B4-BE49-F238E27FC236}">
                <a16:creationId xmlns:a16="http://schemas.microsoft.com/office/drawing/2014/main" id="{774C55CF-6E86-82D5-1F1B-24116180394B}"/>
              </a:ext>
            </a:extLst>
          </p:cNvPr>
          <p:cNvSpPr txBox="1"/>
          <p:nvPr/>
        </p:nvSpPr>
        <p:spPr>
          <a:xfrm>
            <a:off x="503339" y="3439486"/>
            <a:ext cx="11316749" cy="2246769"/>
          </a:xfrm>
          <a:prstGeom prst="rect">
            <a:avLst/>
          </a:prstGeom>
          <a:noFill/>
        </p:spPr>
        <p:txBody>
          <a:bodyPr wrap="square" rtlCol="0">
            <a:spAutoFit/>
          </a:bodyPr>
          <a:lstStyle/>
          <a:p>
            <a:r>
              <a:rPr lang="en-IN" sz="2000" b="1" dirty="0"/>
              <a:t>External Components:</a:t>
            </a:r>
          </a:p>
          <a:p>
            <a:r>
              <a:rPr lang="en-US" sz="2000" dirty="0"/>
              <a:t>External hardware components or peripherals are usually input/output devices that are</a:t>
            </a:r>
          </a:p>
          <a:p>
            <a:endParaRPr lang="en-US" sz="2000" dirty="0"/>
          </a:p>
          <a:p>
            <a:pPr marL="1257300" lvl="2" indent="-342900">
              <a:buFont typeface="Arial" panose="020B0604020202020204" pitchFamily="34" charset="0"/>
              <a:buChar char="•"/>
            </a:pPr>
            <a:r>
              <a:rPr lang="en-US" sz="2000" dirty="0"/>
              <a:t>Keyboard &amp; Mouse</a:t>
            </a:r>
          </a:p>
          <a:p>
            <a:pPr marL="1257300" lvl="2" indent="-342900">
              <a:buFont typeface="Arial" panose="020B0604020202020204" pitchFamily="34" charset="0"/>
              <a:buChar char="•"/>
            </a:pPr>
            <a:r>
              <a:rPr lang="en-US" sz="2000" dirty="0"/>
              <a:t>Monitors &amp; Speakers</a:t>
            </a:r>
          </a:p>
          <a:p>
            <a:pPr marL="1257300" lvl="2" indent="-342900">
              <a:buFont typeface="Arial" panose="020B0604020202020204" pitchFamily="34" charset="0"/>
              <a:buChar char="•"/>
            </a:pPr>
            <a:r>
              <a:rPr lang="en-US" sz="2000" dirty="0"/>
              <a:t>USB Drives</a:t>
            </a:r>
          </a:p>
          <a:p>
            <a:pPr marL="1257300" lvl="2" indent="-342900">
              <a:buFont typeface="Arial" panose="020B0604020202020204" pitchFamily="34" charset="0"/>
              <a:buChar char="•"/>
            </a:pPr>
            <a:r>
              <a:rPr lang="en-US" sz="2000" dirty="0"/>
              <a:t>Webcam</a:t>
            </a:r>
            <a:endParaRPr lang="en-IN" sz="2000" dirty="0"/>
          </a:p>
        </p:txBody>
      </p:sp>
    </p:spTree>
    <p:extLst>
      <p:ext uri="{BB962C8B-B14F-4D97-AF65-F5344CB8AC3E}">
        <p14:creationId xmlns:p14="http://schemas.microsoft.com/office/powerpoint/2010/main" val="155113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44EB-B763-7B33-98C1-AADBFA947F95}"/>
              </a:ext>
            </a:extLst>
          </p:cNvPr>
          <p:cNvSpPr>
            <a:spLocks noGrp="1"/>
          </p:cNvSpPr>
          <p:nvPr>
            <p:ph type="title"/>
          </p:nvPr>
        </p:nvSpPr>
        <p:spPr>
          <a:xfrm>
            <a:off x="1127760" y="396240"/>
            <a:ext cx="10058400" cy="768012"/>
          </a:xfrm>
        </p:spPr>
        <p:txBody>
          <a:bodyPr/>
          <a:lstStyle/>
          <a:p>
            <a:pPr algn="ctr"/>
            <a:r>
              <a:rPr lang="en-IN" b="1" dirty="0"/>
              <a:t>Understanding Binary</a:t>
            </a:r>
          </a:p>
        </p:txBody>
      </p:sp>
      <p:sp>
        <p:nvSpPr>
          <p:cNvPr id="3" name="Content Placeholder 2">
            <a:extLst>
              <a:ext uri="{FF2B5EF4-FFF2-40B4-BE49-F238E27FC236}">
                <a16:creationId xmlns:a16="http://schemas.microsoft.com/office/drawing/2014/main" id="{6777A6FF-1BD3-79F0-BADF-523498812438}"/>
              </a:ext>
            </a:extLst>
          </p:cNvPr>
          <p:cNvSpPr>
            <a:spLocks noGrp="1"/>
          </p:cNvSpPr>
          <p:nvPr>
            <p:ph idx="1"/>
          </p:nvPr>
        </p:nvSpPr>
        <p:spPr>
          <a:xfrm>
            <a:off x="1258347" y="1447800"/>
            <a:ext cx="9857065" cy="4851866"/>
          </a:xfrm>
        </p:spPr>
        <p:txBody>
          <a:bodyPr/>
          <a:lstStyle/>
          <a:p>
            <a:pPr>
              <a:lnSpc>
                <a:spcPct val="100000"/>
              </a:lnSpc>
              <a:buFont typeface="Wingdings" panose="05000000000000000000" pitchFamily="2" charset="2"/>
              <a:buChar char="q"/>
            </a:pPr>
            <a:r>
              <a:rPr lang="en-IN" b="1" dirty="0"/>
              <a:t> Data Representation</a:t>
            </a:r>
          </a:p>
          <a:p>
            <a:pPr marL="0" indent="0">
              <a:lnSpc>
                <a:spcPct val="100000"/>
              </a:lnSpc>
              <a:buNone/>
            </a:pPr>
            <a:r>
              <a:rPr lang="en-IN" b="1" dirty="0"/>
              <a:t>	</a:t>
            </a:r>
            <a:r>
              <a:rPr lang="en-IN" dirty="0"/>
              <a:t>Data – Any </a:t>
            </a:r>
            <a:r>
              <a:rPr lang="en-IN" b="1" dirty="0"/>
              <a:t>Information</a:t>
            </a:r>
            <a:r>
              <a:rPr lang="en-IN" dirty="0"/>
              <a:t> that has to be stored is data. Ex: Text, Image, Videos, etc.</a:t>
            </a:r>
          </a:p>
          <a:p>
            <a:pPr marL="0" indent="0">
              <a:lnSpc>
                <a:spcPct val="100000"/>
              </a:lnSpc>
              <a:buNone/>
            </a:pPr>
            <a:r>
              <a:rPr lang="en-IN" b="1" dirty="0"/>
              <a:t>	</a:t>
            </a:r>
            <a:r>
              <a:rPr lang="en-IN" dirty="0"/>
              <a:t>Space – Data also has size and occupies space on the storage device.</a:t>
            </a:r>
          </a:p>
          <a:p>
            <a:pPr marL="0" indent="0">
              <a:lnSpc>
                <a:spcPct val="100000"/>
              </a:lnSpc>
              <a:buNone/>
            </a:pPr>
            <a:r>
              <a:rPr lang="en-IN" b="1" dirty="0"/>
              <a:t>	</a:t>
            </a:r>
            <a:r>
              <a:rPr lang="en-IN" dirty="0"/>
              <a:t>Data-Size – Space occupied by data is measured in the units of </a:t>
            </a:r>
            <a:r>
              <a:rPr lang="en-IN" b="1" dirty="0"/>
              <a:t>Bits</a:t>
            </a:r>
            <a:r>
              <a:rPr lang="en-IN" dirty="0"/>
              <a:t> and </a:t>
            </a:r>
            <a:r>
              <a:rPr lang="en-IN" b="1" dirty="0"/>
              <a:t>Bytes</a:t>
            </a:r>
          </a:p>
          <a:p>
            <a:pPr marL="0" indent="0" algn="ctr">
              <a:lnSpc>
                <a:spcPct val="100000"/>
              </a:lnSpc>
              <a:buNone/>
            </a:pPr>
            <a:endParaRPr lang="en-IN" b="1" dirty="0"/>
          </a:p>
          <a:p>
            <a:pPr marL="0" indent="0">
              <a:lnSpc>
                <a:spcPct val="100000"/>
              </a:lnSpc>
              <a:buNone/>
            </a:pPr>
            <a:endParaRPr lang="en-IN" b="1" dirty="0"/>
          </a:p>
          <a:p>
            <a:pPr marL="0" indent="0">
              <a:buNone/>
            </a:pPr>
            <a:r>
              <a:rPr lang="en-IN" b="1" dirty="0"/>
              <a:t>	</a:t>
            </a:r>
          </a:p>
        </p:txBody>
      </p:sp>
      <p:pic>
        <p:nvPicPr>
          <p:cNvPr id="5" name="Picture 4">
            <a:extLst>
              <a:ext uri="{FF2B5EF4-FFF2-40B4-BE49-F238E27FC236}">
                <a16:creationId xmlns:a16="http://schemas.microsoft.com/office/drawing/2014/main" id="{66B9A3B2-E221-9D14-EFF9-763DA6DB0683}"/>
              </a:ext>
            </a:extLst>
          </p:cNvPr>
          <p:cNvPicPr>
            <a:picLocks noChangeAspect="1"/>
          </p:cNvPicPr>
          <p:nvPr/>
        </p:nvPicPr>
        <p:blipFill>
          <a:blip r:embed="rId2"/>
          <a:stretch>
            <a:fillRect/>
          </a:stretch>
        </p:blipFill>
        <p:spPr>
          <a:xfrm>
            <a:off x="4978399" y="3822545"/>
            <a:ext cx="1934329" cy="2518378"/>
          </a:xfrm>
          <a:prstGeom prst="rect">
            <a:avLst/>
          </a:prstGeom>
        </p:spPr>
      </p:pic>
    </p:spTree>
    <p:extLst>
      <p:ext uri="{BB962C8B-B14F-4D97-AF65-F5344CB8AC3E}">
        <p14:creationId xmlns:p14="http://schemas.microsoft.com/office/powerpoint/2010/main" val="379071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69DDB7-9205-5414-0E7F-847E88C06641}"/>
              </a:ext>
            </a:extLst>
          </p:cNvPr>
          <p:cNvSpPr txBox="1"/>
          <p:nvPr/>
        </p:nvSpPr>
        <p:spPr>
          <a:xfrm>
            <a:off x="486561" y="469783"/>
            <a:ext cx="11098635" cy="1938992"/>
          </a:xfrm>
          <a:prstGeom prst="rect">
            <a:avLst/>
          </a:prstGeom>
          <a:noFill/>
        </p:spPr>
        <p:txBody>
          <a:bodyPr wrap="square" rtlCol="0">
            <a:spAutoFit/>
          </a:bodyPr>
          <a:lstStyle/>
          <a:p>
            <a:r>
              <a:rPr lang="en-IN" sz="2000" b="1" dirty="0"/>
              <a:t>Ports:</a:t>
            </a:r>
          </a:p>
          <a:p>
            <a:r>
              <a:rPr lang="en-US" sz="2000" dirty="0"/>
              <a:t>Connectors or Ports allow us to plug in different components to a computer to enhance its capabilities.</a:t>
            </a:r>
          </a:p>
          <a:p>
            <a:endParaRPr lang="en-US" sz="2000" dirty="0"/>
          </a:p>
          <a:p>
            <a:pPr marL="1257300" lvl="2" indent="-342900">
              <a:buFont typeface="Arial" panose="020B0604020202020204" pitchFamily="34" charset="0"/>
              <a:buChar char="•"/>
            </a:pPr>
            <a:r>
              <a:rPr lang="en-US" sz="2000" dirty="0"/>
              <a:t>The video display ports are DVI, VGA, and so on...</a:t>
            </a:r>
          </a:p>
          <a:p>
            <a:pPr marL="1257300" lvl="2" indent="-342900">
              <a:buFont typeface="Arial" panose="020B0604020202020204" pitchFamily="34" charset="0"/>
              <a:buChar char="•"/>
            </a:pPr>
            <a:r>
              <a:rPr lang="en-US" sz="2000" dirty="0"/>
              <a:t>The video and audio ports are HDMI, display port, and so on...</a:t>
            </a:r>
          </a:p>
        </p:txBody>
      </p:sp>
      <p:sp>
        <p:nvSpPr>
          <p:cNvPr id="3" name="TextBox 2">
            <a:extLst>
              <a:ext uri="{FF2B5EF4-FFF2-40B4-BE49-F238E27FC236}">
                <a16:creationId xmlns:a16="http://schemas.microsoft.com/office/drawing/2014/main" id="{30FA8FB3-F803-FEB0-E061-12F9B9B28545}"/>
              </a:ext>
            </a:extLst>
          </p:cNvPr>
          <p:cNvSpPr txBox="1"/>
          <p:nvPr/>
        </p:nvSpPr>
        <p:spPr>
          <a:xfrm>
            <a:off x="612396" y="2625754"/>
            <a:ext cx="10788243" cy="1631216"/>
          </a:xfrm>
          <a:prstGeom prst="rect">
            <a:avLst/>
          </a:prstGeom>
          <a:noFill/>
        </p:spPr>
        <p:txBody>
          <a:bodyPr wrap="square" rtlCol="0">
            <a:spAutoFit/>
          </a:bodyPr>
          <a:lstStyle/>
          <a:p>
            <a:r>
              <a:rPr lang="en-IN" sz="2000" b="1" dirty="0"/>
              <a:t>USB Port:</a:t>
            </a:r>
          </a:p>
          <a:p>
            <a:r>
              <a:rPr lang="en-US" sz="2000" dirty="0"/>
              <a:t>Instead of having ports for different things, we can use USB (Universal Serial Bus) Port. USB is Designed to standardize many peripheral connections. In addition to audio and video, it allows data transfer and power. Recent mostly using USB is USB Type C which allows charging, data transfer, extend audio, video projection, etc.</a:t>
            </a:r>
            <a:endParaRPr lang="en-IN" sz="2000" dirty="0"/>
          </a:p>
        </p:txBody>
      </p:sp>
      <p:pic>
        <p:nvPicPr>
          <p:cNvPr id="5" name="Picture 4">
            <a:extLst>
              <a:ext uri="{FF2B5EF4-FFF2-40B4-BE49-F238E27FC236}">
                <a16:creationId xmlns:a16="http://schemas.microsoft.com/office/drawing/2014/main" id="{33CE5AAF-3A0F-25E4-B33E-6D56DD69415A}"/>
              </a:ext>
            </a:extLst>
          </p:cNvPr>
          <p:cNvPicPr>
            <a:picLocks noChangeAspect="1"/>
          </p:cNvPicPr>
          <p:nvPr/>
        </p:nvPicPr>
        <p:blipFill>
          <a:blip r:embed="rId2"/>
          <a:stretch>
            <a:fillRect/>
          </a:stretch>
        </p:blipFill>
        <p:spPr>
          <a:xfrm>
            <a:off x="4194495" y="4374291"/>
            <a:ext cx="2963455" cy="1873704"/>
          </a:xfrm>
          <a:prstGeom prst="rect">
            <a:avLst/>
          </a:prstGeom>
        </p:spPr>
      </p:pic>
    </p:spTree>
    <p:extLst>
      <p:ext uri="{BB962C8B-B14F-4D97-AF65-F5344CB8AC3E}">
        <p14:creationId xmlns:p14="http://schemas.microsoft.com/office/powerpoint/2010/main" val="2097172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2B669-2FCB-62B1-F489-0E5D0E27372E}"/>
              </a:ext>
            </a:extLst>
          </p:cNvPr>
          <p:cNvSpPr txBox="1"/>
          <p:nvPr/>
        </p:nvSpPr>
        <p:spPr>
          <a:xfrm>
            <a:off x="671119" y="822120"/>
            <a:ext cx="11258026" cy="1015663"/>
          </a:xfrm>
          <a:prstGeom prst="rect">
            <a:avLst/>
          </a:prstGeom>
          <a:noFill/>
        </p:spPr>
        <p:txBody>
          <a:bodyPr wrap="square" rtlCol="0">
            <a:spAutoFit/>
          </a:bodyPr>
          <a:lstStyle/>
          <a:p>
            <a:r>
              <a:rPr lang="en-IN" sz="2000" b="1" dirty="0"/>
              <a:t>Motherboard:</a:t>
            </a:r>
          </a:p>
          <a:p>
            <a:r>
              <a:rPr lang="en-US" sz="2000" dirty="0"/>
              <a:t>The motherboard is the computer's central communication's backbone connectivity point through which all components and external components connect.</a:t>
            </a:r>
            <a:endParaRPr lang="en-IN" sz="2000" dirty="0"/>
          </a:p>
        </p:txBody>
      </p:sp>
      <p:pic>
        <p:nvPicPr>
          <p:cNvPr id="4" name="Picture 3">
            <a:extLst>
              <a:ext uri="{FF2B5EF4-FFF2-40B4-BE49-F238E27FC236}">
                <a16:creationId xmlns:a16="http://schemas.microsoft.com/office/drawing/2014/main" id="{2D37A07E-6715-01D6-1F15-EE6BFAE482E1}"/>
              </a:ext>
            </a:extLst>
          </p:cNvPr>
          <p:cNvPicPr>
            <a:picLocks noChangeAspect="1"/>
          </p:cNvPicPr>
          <p:nvPr/>
        </p:nvPicPr>
        <p:blipFill>
          <a:blip r:embed="rId2"/>
          <a:stretch>
            <a:fillRect/>
          </a:stretch>
        </p:blipFill>
        <p:spPr>
          <a:xfrm>
            <a:off x="2908181" y="2406547"/>
            <a:ext cx="4976596" cy="3146965"/>
          </a:xfrm>
          <a:prstGeom prst="rect">
            <a:avLst/>
          </a:prstGeom>
        </p:spPr>
      </p:pic>
    </p:spTree>
    <p:extLst>
      <p:ext uri="{BB962C8B-B14F-4D97-AF65-F5344CB8AC3E}">
        <p14:creationId xmlns:p14="http://schemas.microsoft.com/office/powerpoint/2010/main" val="1668531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3AD49A-4EEB-D3C6-85D2-59A8CC054AA2}"/>
              </a:ext>
            </a:extLst>
          </p:cNvPr>
          <p:cNvSpPr txBox="1"/>
          <p:nvPr/>
        </p:nvSpPr>
        <p:spPr>
          <a:xfrm>
            <a:off x="402672" y="746620"/>
            <a:ext cx="11207691" cy="1015663"/>
          </a:xfrm>
          <a:prstGeom prst="rect">
            <a:avLst/>
          </a:prstGeom>
          <a:noFill/>
        </p:spPr>
        <p:txBody>
          <a:bodyPr wrap="square" rtlCol="0">
            <a:spAutoFit/>
          </a:bodyPr>
          <a:lstStyle/>
          <a:p>
            <a:r>
              <a:rPr lang="en-IN" sz="2000" b="1" dirty="0"/>
              <a:t>CPU:</a:t>
            </a:r>
          </a:p>
          <a:p>
            <a:r>
              <a:rPr lang="en-US" sz="2000" dirty="0"/>
              <a:t>The CPU (Central Processing Unit or processor) is responsible for processing all information from programs. It processes many instructions from different programs every second.</a:t>
            </a:r>
            <a:endParaRPr lang="en-IN" sz="2000" dirty="0"/>
          </a:p>
        </p:txBody>
      </p:sp>
      <p:pic>
        <p:nvPicPr>
          <p:cNvPr id="4" name="Picture 3">
            <a:extLst>
              <a:ext uri="{FF2B5EF4-FFF2-40B4-BE49-F238E27FC236}">
                <a16:creationId xmlns:a16="http://schemas.microsoft.com/office/drawing/2014/main" id="{66C39DA6-1616-0132-8897-98A595CB9C22}"/>
              </a:ext>
            </a:extLst>
          </p:cNvPr>
          <p:cNvPicPr>
            <a:picLocks noChangeAspect="1"/>
          </p:cNvPicPr>
          <p:nvPr/>
        </p:nvPicPr>
        <p:blipFill>
          <a:blip r:embed="rId2"/>
          <a:stretch>
            <a:fillRect/>
          </a:stretch>
        </p:blipFill>
        <p:spPr>
          <a:xfrm>
            <a:off x="3884103" y="2271668"/>
            <a:ext cx="3637676" cy="3637676"/>
          </a:xfrm>
          <a:prstGeom prst="rect">
            <a:avLst/>
          </a:prstGeom>
        </p:spPr>
      </p:pic>
    </p:spTree>
    <p:extLst>
      <p:ext uri="{BB962C8B-B14F-4D97-AF65-F5344CB8AC3E}">
        <p14:creationId xmlns:p14="http://schemas.microsoft.com/office/powerpoint/2010/main" val="413019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DC570-AF30-4D46-475E-C1584697A13B}"/>
              </a:ext>
            </a:extLst>
          </p:cNvPr>
          <p:cNvSpPr txBox="1"/>
          <p:nvPr/>
        </p:nvSpPr>
        <p:spPr>
          <a:xfrm>
            <a:off x="469783" y="612396"/>
            <a:ext cx="11417416" cy="5016758"/>
          </a:xfrm>
          <a:prstGeom prst="rect">
            <a:avLst/>
          </a:prstGeom>
          <a:noFill/>
        </p:spPr>
        <p:txBody>
          <a:bodyPr wrap="square" rtlCol="0">
            <a:spAutoFit/>
          </a:bodyPr>
          <a:lstStyle/>
          <a:p>
            <a:r>
              <a:rPr lang="en-IN" sz="2000" b="1" dirty="0"/>
              <a:t>CPU Instruction Set:</a:t>
            </a:r>
          </a:p>
          <a:p>
            <a:r>
              <a:rPr lang="en-US" sz="2000" dirty="0"/>
              <a:t>Programs on the computer are broken down into very small and simple instructions.</a:t>
            </a:r>
          </a:p>
          <a:p>
            <a:r>
              <a:rPr lang="en-US" sz="2000" dirty="0"/>
              <a:t>For example,</a:t>
            </a:r>
          </a:p>
          <a:p>
            <a:pPr marL="1257300" lvl="2" indent="-342900">
              <a:buFont typeface="Arial" panose="020B0604020202020204" pitchFamily="34" charset="0"/>
              <a:buChar char="•"/>
            </a:pPr>
            <a:r>
              <a:rPr lang="en-US" sz="2000" dirty="0"/>
              <a:t>Add two numbers</a:t>
            </a:r>
          </a:p>
          <a:p>
            <a:pPr marL="1257300" lvl="2" indent="-342900">
              <a:buFont typeface="Arial" panose="020B0604020202020204" pitchFamily="34" charset="0"/>
              <a:buChar char="•"/>
            </a:pPr>
            <a:r>
              <a:rPr lang="en-US" sz="2000" dirty="0"/>
              <a:t>Load value from Memory Location</a:t>
            </a:r>
          </a:p>
          <a:p>
            <a:pPr marL="1257300" lvl="2" indent="-342900">
              <a:buFont typeface="Arial" panose="020B0604020202020204" pitchFamily="34" charset="0"/>
              <a:buChar char="•"/>
            </a:pPr>
            <a:r>
              <a:rPr lang="en-US" sz="2000" dirty="0"/>
              <a:t>Store Value to Memory Location</a:t>
            </a:r>
          </a:p>
          <a:p>
            <a:r>
              <a:rPr lang="en-US" sz="2000" dirty="0"/>
              <a:t>CPU will only perform small operations in binary but lakhs of these operations are done in a single second.</a:t>
            </a:r>
          </a:p>
          <a:p>
            <a:endParaRPr lang="en-US" sz="2000" dirty="0"/>
          </a:p>
          <a:p>
            <a:endParaRPr lang="en-US" sz="2000" dirty="0"/>
          </a:p>
          <a:p>
            <a:r>
              <a:rPr lang="en-IN" sz="2000" b="1" dirty="0"/>
              <a:t>CPU Clock Speed:</a:t>
            </a:r>
          </a:p>
          <a:p>
            <a:pPr marL="342900" indent="-342900">
              <a:buFont typeface="Arial" panose="020B0604020202020204" pitchFamily="34" charset="0"/>
              <a:buChar char="•"/>
            </a:pPr>
            <a:r>
              <a:rPr lang="en-US" sz="2000" dirty="0"/>
              <a:t>One of the performance matrices is clock speed which measures the number of instructions that the CPU can execute per second.</a:t>
            </a:r>
          </a:p>
          <a:p>
            <a:pPr marL="342900" indent="-342900">
              <a:buFont typeface="Arial" panose="020B0604020202020204" pitchFamily="34" charset="0"/>
              <a:buChar char="•"/>
            </a:pPr>
            <a:r>
              <a:rPr lang="en-US" sz="2000" dirty="0"/>
              <a:t>The CPU speed measured in gigahertz (GHz).</a:t>
            </a:r>
          </a:p>
          <a:p>
            <a:pPr marL="342900" indent="-342900">
              <a:buFont typeface="Arial" panose="020B0604020202020204" pitchFamily="34" charset="0"/>
              <a:buChar char="•"/>
            </a:pPr>
            <a:r>
              <a:rPr lang="en-US" sz="2000" dirty="0"/>
              <a:t>1 GHz = a Billion instructions per second</a:t>
            </a:r>
          </a:p>
          <a:p>
            <a:pPr marL="342900" indent="-342900">
              <a:buFont typeface="Arial" panose="020B0604020202020204" pitchFamily="34" charset="0"/>
              <a:buChar char="•"/>
            </a:pPr>
            <a:r>
              <a:rPr lang="en-US" sz="2000" dirty="0"/>
              <a:t>A higher clock speed means a faster CPU.</a:t>
            </a:r>
            <a:endParaRPr lang="en-IN" sz="2000" dirty="0"/>
          </a:p>
        </p:txBody>
      </p:sp>
    </p:spTree>
    <p:extLst>
      <p:ext uri="{BB962C8B-B14F-4D97-AF65-F5344CB8AC3E}">
        <p14:creationId xmlns:p14="http://schemas.microsoft.com/office/powerpoint/2010/main" val="273570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2A096-F254-A2CD-63E6-3342447994AD}"/>
              </a:ext>
            </a:extLst>
          </p:cNvPr>
          <p:cNvSpPr txBox="1"/>
          <p:nvPr/>
        </p:nvSpPr>
        <p:spPr>
          <a:xfrm>
            <a:off x="595618" y="805343"/>
            <a:ext cx="10930855" cy="1323439"/>
          </a:xfrm>
          <a:prstGeom prst="rect">
            <a:avLst/>
          </a:prstGeom>
          <a:noFill/>
        </p:spPr>
        <p:txBody>
          <a:bodyPr wrap="square" rtlCol="0">
            <a:spAutoFit/>
          </a:bodyPr>
          <a:lstStyle/>
          <a:p>
            <a:r>
              <a:rPr lang="en-IN" sz="2000" b="1" dirty="0"/>
              <a:t>CPU Cores:</a:t>
            </a:r>
          </a:p>
          <a:p>
            <a:r>
              <a:rPr lang="en-US" sz="2000" dirty="0"/>
              <a:t>A CPU core is a CPU's processor. A core can work on one task. Modern-day devices have multiple cores. 8 core processor means 8 cores and similar to other cores.  Each core of a CPU can perform operations separately from the others. They may work together to perform parallel operations.</a:t>
            </a:r>
            <a:endParaRPr lang="en-IN" sz="2000" dirty="0"/>
          </a:p>
        </p:txBody>
      </p:sp>
      <p:pic>
        <p:nvPicPr>
          <p:cNvPr id="4" name="Picture 3">
            <a:extLst>
              <a:ext uri="{FF2B5EF4-FFF2-40B4-BE49-F238E27FC236}">
                <a16:creationId xmlns:a16="http://schemas.microsoft.com/office/drawing/2014/main" id="{ABC701C4-A8D2-137D-47D4-7245244F29DE}"/>
              </a:ext>
            </a:extLst>
          </p:cNvPr>
          <p:cNvPicPr>
            <a:picLocks noChangeAspect="1"/>
          </p:cNvPicPr>
          <p:nvPr/>
        </p:nvPicPr>
        <p:blipFill>
          <a:blip r:embed="rId2"/>
          <a:stretch>
            <a:fillRect/>
          </a:stretch>
        </p:blipFill>
        <p:spPr>
          <a:xfrm>
            <a:off x="3863343" y="2525391"/>
            <a:ext cx="3494501" cy="3455959"/>
          </a:xfrm>
          <a:prstGeom prst="rect">
            <a:avLst/>
          </a:prstGeom>
        </p:spPr>
      </p:pic>
    </p:spTree>
    <p:extLst>
      <p:ext uri="{BB962C8B-B14F-4D97-AF65-F5344CB8AC3E}">
        <p14:creationId xmlns:p14="http://schemas.microsoft.com/office/powerpoint/2010/main" val="4286656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F0BD-4BD0-236F-9A68-22476592C087}"/>
              </a:ext>
            </a:extLst>
          </p:cNvPr>
          <p:cNvSpPr txBox="1"/>
          <p:nvPr/>
        </p:nvSpPr>
        <p:spPr>
          <a:xfrm>
            <a:off x="570451" y="855677"/>
            <a:ext cx="10888911" cy="1323439"/>
          </a:xfrm>
          <a:prstGeom prst="rect">
            <a:avLst/>
          </a:prstGeom>
          <a:noFill/>
        </p:spPr>
        <p:txBody>
          <a:bodyPr wrap="square" rtlCol="0">
            <a:spAutoFit/>
          </a:bodyPr>
          <a:lstStyle/>
          <a:p>
            <a:r>
              <a:rPr lang="en-IN" sz="2000" b="1" dirty="0"/>
              <a:t>Hard Drive:</a:t>
            </a:r>
          </a:p>
          <a:p>
            <a:pPr marL="1257300" lvl="2" indent="-342900">
              <a:buFont typeface="Arial" panose="020B0604020202020204" pitchFamily="34" charset="0"/>
              <a:buChar char="•"/>
            </a:pPr>
            <a:r>
              <a:rPr lang="en-US" sz="2000" dirty="0"/>
              <a:t>The hard drive is Non-volatile storage which is responsible for storing permanent and temporary data.</a:t>
            </a:r>
          </a:p>
          <a:p>
            <a:pPr marL="1257300" lvl="2" indent="-342900">
              <a:buFont typeface="Arial" panose="020B0604020202020204" pitchFamily="34" charset="0"/>
              <a:buChar char="•"/>
            </a:pPr>
            <a:r>
              <a:rPr lang="en-US" sz="2000" dirty="0"/>
              <a:t>SSD (Solid-state drives) is 25 times faster than regular HDDs (Hard-disk drives)</a:t>
            </a:r>
            <a:endParaRPr lang="en-IN" sz="2000" dirty="0"/>
          </a:p>
        </p:txBody>
      </p:sp>
      <p:pic>
        <p:nvPicPr>
          <p:cNvPr id="4" name="Picture 3">
            <a:extLst>
              <a:ext uri="{FF2B5EF4-FFF2-40B4-BE49-F238E27FC236}">
                <a16:creationId xmlns:a16="http://schemas.microsoft.com/office/drawing/2014/main" id="{8CA667C7-DE19-184B-01D0-F94B31CCDF78}"/>
              </a:ext>
            </a:extLst>
          </p:cNvPr>
          <p:cNvPicPr>
            <a:picLocks noChangeAspect="1"/>
          </p:cNvPicPr>
          <p:nvPr/>
        </p:nvPicPr>
        <p:blipFill>
          <a:blip r:embed="rId2"/>
          <a:stretch>
            <a:fillRect/>
          </a:stretch>
        </p:blipFill>
        <p:spPr>
          <a:xfrm>
            <a:off x="4213431" y="2392786"/>
            <a:ext cx="3213010" cy="3706012"/>
          </a:xfrm>
          <a:prstGeom prst="rect">
            <a:avLst/>
          </a:prstGeom>
        </p:spPr>
      </p:pic>
    </p:spTree>
    <p:extLst>
      <p:ext uri="{BB962C8B-B14F-4D97-AF65-F5344CB8AC3E}">
        <p14:creationId xmlns:p14="http://schemas.microsoft.com/office/powerpoint/2010/main" val="58437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E643D8-56EB-BD3E-1FBC-AFEFB30312CF}"/>
              </a:ext>
            </a:extLst>
          </p:cNvPr>
          <p:cNvSpPr txBox="1"/>
          <p:nvPr/>
        </p:nvSpPr>
        <p:spPr>
          <a:xfrm>
            <a:off x="520118" y="335560"/>
            <a:ext cx="11299970" cy="1754326"/>
          </a:xfrm>
          <a:prstGeom prst="rect">
            <a:avLst/>
          </a:prstGeom>
          <a:noFill/>
        </p:spPr>
        <p:txBody>
          <a:bodyPr wrap="square" rtlCol="0">
            <a:spAutoFit/>
          </a:bodyPr>
          <a:lstStyle/>
          <a:p>
            <a:r>
              <a:rPr lang="en-IN" b="1" dirty="0"/>
              <a:t>RAM:</a:t>
            </a:r>
          </a:p>
          <a:p>
            <a:pPr marL="1200150" lvl="2" indent="-285750">
              <a:buFont typeface="Arial" panose="020B0604020202020204" pitchFamily="34" charset="0"/>
              <a:buChar char="•"/>
            </a:pPr>
            <a:r>
              <a:rPr lang="en-US" dirty="0"/>
              <a:t>RAM is also another type of storage. we can store photos, videos, etc. The RAM is measured in GB we might have heard a lot of times that 2GB RAM, 4GB RAM in Phones, Laptops, etc.</a:t>
            </a:r>
          </a:p>
          <a:p>
            <a:pPr marL="1200150" lvl="2" indent="-285750">
              <a:buFont typeface="Arial" panose="020B0604020202020204" pitchFamily="34" charset="0"/>
              <a:buChar char="•"/>
            </a:pPr>
            <a:r>
              <a:rPr lang="en-US" dirty="0"/>
              <a:t>RAM is volatile memory means the data remains in RAM if the computer is on, but it's lost when the computer is turned off.</a:t>
            </a:r>
          </a:p>
          <a:p>
            <a:pPr marL="1200150" lvl="2" indent="-285750">
              <a:buFont typeface="Arial" panose="020B0604020202020204" pitchFamily="34" charset="0"/>
              <a:buChar char="•"/>
            </a:pPr>
            <a:r>
              <a:rPr lang="en-US" dirty="0"/>
              <a:t>RAM is much faster to read and write than other types of storage.</a:t>
            </a:r>
            <a:endParaRPr lang="en-IN" dirty="0"/>
          </a:p>
        </p:txBody>
      </p:sp>
      <p:pic>
        <p:nvPicPr>
          <p:cNvPr id="4" name="Picture 3">
            <a:extLst>
              <a:ext uri="{FF2B5EF4-FFF2-40B4-BE49-F238E27FC236}">
                <a16:creationId xmlns:a16="http://schemas.microsoft.com/office/drawing/2014/main" id="{21C208F3-6769-B261-25C6-84A2AFD826D0}"/>
              </a:ext>
            </a:extLst>
          </p:cNvPr>
          <p:cNvPicPr>
            <a:picLocks noChangeAspect="1"/>
          </p:cNvPicPr>
          <p:nvPr/>
        </p:nvPicPr>
        <p:blipFill>
          <a:blip r:embed="rId2"/>
          <a:stretch>
            <a:fillRect/>
          </a:stretch>
        </p:blipFill>
        <p:spPr>
          <a:xfrm>
            <a:off x="3422970" y="2116778"/>
            <a:ext cx="4591050" cy="1114425"/>
          </a:xfrm>
          <a:prstGeom prst="rect">
            <a:avLst/>
          </a:prstGeom>
        </p:spPr>
      </p:pic>
      <p:sp>
        <p:nvSpPr>
          <p:cNvPr id="7" name="TextBox 6">
            <a:extLst>
              <a:ext uri="{FF2B5EF4-FFF2-40B4-BE49-F238E27FC236}">
                <a16:creationId xmlns:a16="http://schemas.microsoft.com/office/drawing/2014/main" id="{F722FB53-F440-2ECE-FA78-2751904CCCD9}"/>
              </a:ext>
            </a:extLst>
          </p:cNvPr>
          <p:cNvSpPr txBox="1"/>
          <p:nvPr/>
        </p:nvSpPr>
        <p:spPr>
          <a:xfrm>
            <a:off x="562063" y="3590488"/>
            <a:ext cx="10477849" cy="369332"/>
          </a:xfrm>
          <a:prstGeom prst="rect">
            <a:avLst/>
          </a:prstGeom>
          <a:noFill/>
        </p:spPr>
        <p:txBody>
          <a:bodyPr wrap="square" rtlCol="0">
            <a:spAutoFit/>
          </a:bodyPr>
          <a:lstStyle/>
          <a:p>
            <a:r>
              <a:rPr lang="en-IN" b="1" dirty="0"/>
              <a:t>RAM vs Hard Drive:</a:t>
            </a:r>
          </a:p>
        </p:txBody>
      </p:sp>
      <p:pic>
        <p:nvPicPr>
          <p:cNvPr id="9" name="Picture 8">
            <a:extLst>
              <a:ext uri="{FF2B5EF4-FFF2-40B4-BE49-F238E27FC236}">
                <a16:creationId xmlns:a16="http://schemas.microsoft.com/office/drawing/2014/main" id="{747D5119-02EE-75BC-75EA-803DBC667663}"/>
              </a:ext>
            </a:extLst>
          </p:cNvPr>
          <p:cNvPicPr>
            <a:picLocks noChangeAspect="1"/>
          </p:cNvPicPr>
          <p:nvPr/>
        </p:nvPicPr>
        <p:blipFill>
          <a:blip r:embed="rId3"/>
          <a:stretch>
            <a:fillRect/>
          </a:stretch>
        </p:blipFill>
        <p:spPr>
          <a:xfrm>
            <a:off x="1470957" y="4124805"/>
            <a:ext cx="5391150" cy="2047875"/>
          </a:xfrm>
          <a:prstGeom prst="rect">
            <a:avLst/>
          </a:prstGeom>
        </p:spPr>
      </p:pic>
    </p:spTree>
    <p:extLst>
      <p:ext uri="{BB962C8B-B14F-4D97-AF65-F5344CB8AC3E}">
        <p14:creationId xmlns:p14="http://schemas.microsoft.com/office/powerpoint/2010/main" val="221636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166E1-2E04-F7D1-BAB5-B282C902DF19}"/>
              </a:ext>
            </a:extLst>
          </p:cNvPr>
          <p:cNvSpPr txBox="1"/>
          <p:nvPr/>
        </p:nvSpPr>
        <p:spPr>
          <a:xfrm>
            <a:off x="654341" y="612396"/>
            <a:ext cx="10914077" cy="2246769"/>
          </a:xfrm>
          <a:prstGeom prst="rect">
            <a:avLst/>
          </a:prstGeom>
          <a:noFill/>
        </p:spPr>
        <p:txBody>
          <a:bodyPr wrap="square" rtlCol="0">
            <a:spAutoFit/>
          </a:bodyPr>
          <a:lstStyle/>
          <a:p>
            <a:r>
              <a:rPr lang="en-IN" sz="2000" b="1" dirty="0"/>
              <a:t>Registers:</a:t>
            </a:r>
          </a:p>
          <a:p>
            <a:pPr marL="1257300" lvl="2" indent="-342900">
              <a:buFont typeface="Arial" panose="020B0604020202020204" pitchFamily="34" charset="0"/>
              <a:buChar char="•"/>
            </a:pPr>
            <a:r>
              <a:rPr lang="en-US" sz="2000" dirty="0"/>
              <a:t>Registers are another type of storage. Many times much faster than regular storage devices and even RAM which is placed very close to the CPU.</a:t>
            </a:r>
          </a:p>
          <a:p>
            <a:pPr marL="1257300" lvl="2" indent="-342900">
              <a:buFont typeface="Arial" panose="020B0604020202020204" pitchFamily="34" charset="0"/>
              <a:buChar char="•"/>
            </a:pPr>
            <a:r>
              <a:rPr lang="en-US" sz="2000" dirty="0"/>
              <a:t>They are extremely fast and extremely expensive.</a:t>
            </a:r>
          </a:p>
          <a:p>
            <a:pPr marL="1257300" lvl="2" indent="-342900">
              <a:buFont typeface="Arial" panose="020B0604020202020204" pitchFamily="34" charset="0"/>
              <a:buChar char="•"/>
            </a:pPr>
            <a:r>
              <a:rPr lang="en-US" sz="2000" dirty="0"/>
              <a:t>They are available in very little storage. Usually in MBs.</a:t>
            </a:r>
          </a:p>
          <a:p>
            <a:pPr marL="1257300" lvl="2" indent="-342900">
              <a:buFont typeface="Arial" panose="020B0604020202020204" pitchFamily="34" charset="0"/>
              <a:buChar char="•"/>
            </a:pPr>
            <a:r>
              <a:rPr lang="en-US" sz="2000" dirty="0"/>
              <a:t>They are used to quickly accept, store, and transfer data and instructions that are being used immediately by the CPU.</a:t>
            </a:r>
            <a:endParaRPr lang="en-IN" sz="2000" dirty="0"/>
          </a:p>
        </p:txBody>
      </p:sp>
      <p:sp>
        <p:nvSpPr>
          <p:cNvPr id="3" name="TextBox 2">
            <a:extLst>
              <a:ext uri="{FF2B5EF4-FFF2-40B4-BE49-F238E27FC236}">
                <a16:creationId xmlns:a16="http://schemas.microsoft.com/office/drawing/2014/main" id="{D3414A23-8FFF-AF12-0EBE-F37B44EDFD0B}"/>
              </a:ext>
            </a:extLst>
          </p:cNvPr>
          <p:cNvSpPr txBox="1"/>
          <p:nvPr/>
        </p:nvSpPr>
        <p:spPr>
          <a:xfrm>
            <a:off x="637563" y="3254928"/>
            <a:ext cx="10930855" cy="400110"/>
          </a:xfrm>
          <a:prstGeom prst="rect">
            <a:avLst/>
          </a:prstGeom>
          <a:noFill/>
        </p:spPr>
        <p:txBody>
          <a:bodyPr wrap="square" rtlCol="0">
            <a:spAutoFit/>
          </a:bodyPr>
          <a:lstStyle/>
          <a:p>
            <a:r>
              <a:rPr lang="en-US" sz="2000" b="1" dirty="0"/>
              <a:t>Data Access Times in RAM, Hard Disk and Registers:</a:t>
            </a:r>
            <a:endParaRPr lang="en-IN" sz="2000" b="1" dirty="0"/>
          </a:p>
        </p:txBody>
      </p:sp>
      <p:pic>
        <p:nvPicPr>
          <p:cNvPr id="5" name="Picture 4">
            <a:extLst>
              <a:ext uri="{FF2B5EF4-FFF2-40B4-BE49-F238E27FC236}">
                <a16:creationId xmlns:a16="http://schemas.microsoft.com/office/drawing/2014/main" id="{4A033865-4D99-C7B5-D38B-4D728DAD2F94}"/>
              </a:ext>
            </a:extLst>
          </p:cNvPr>
          <p:cNvPicPr>
            <a:picLocks noChangeAspect="1"/>
          </p:cNvPicPr>
          <p:nvPr/>
        </p:nvPicPr>
        <p:blipFill>
          <a:blip r:embed="rId2"/>
          <a:stretch>
            <a:fillRect/>
          </a:stretch>
        </p:blipFill>
        <p:spPr>
          <a:xfrm>
            <a:off x="1739405" y="3772468"/>
            <a:ext cx="5391150" cy="2047875"/>
          </a:xfrm>
          <a:prstGeom prst="rect">
            <a:avLst/>
          </a:prstGeom>
        </p:spPr>
      </p:pic>
    </p:spTree>
    <p:extLst>
      <p:ext uri="{BB962C8B-B14F-4D97-AF65-F5344CB8AC3E}">
        <p14:creationId xmlns:p14="http://schemas.microsoft.com/office/powerpoint/2010/main" val="1894645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2801D3-4008-10E5-C4DA-EBB85B06E9C6}"/>
              </a:ext>
            </a:extLst>
          </p:cNvPr>
          <p:cNvSpPr txBox="1"/>
          <p:nvPr/>
        </p:nvSpPr>
        <p:spPr>
          <a:xfrm>
            <a:off x="461395" y="394283"/>
            <a:ext cx="11258025" cy="1631216"/>
          </a:xfrm>
          <a:prstGeom prst="rect">
            <a:avLst/>
          </a:prstGeom>
          <a:noFill/>
        </p:spPr>
        <p:txBody>
          <a:bodyPr wrap="square" rtlCol="0">
            <a:spAutoFit/>
          </a:bodyPr>
          <a:lstStyle/>
          <a:p>
            <a:r>
              <a:rPr lang="en-IN" sz="2000" b="1" dirty="0"/>
              <a:t>Running Applications:</a:t>
            </a:r>
          </a:p>
          <a:p>
            <a:r>
              <a:rPr lang="en-US" sz="2000" dirty="0"/>
              <a:t>All applications and programs are stored in a hard drive. As the hard drive is slow the running applications are loaded into RAM and as registers are faster than RAM the data required for current computation loaded to register are quickly accessible by the CPU. If the RAM is less, we can’t store much data while running multiple programs the system gets slow.</a:t>
            </a:r>
            <a:endParaRPr lang="en-IN" sz="2000" dirty="0"/>
          </a:p>
        </p:txBody>
      </p:sp>
      <p:pic>
        <p:nvPicPr>
          <p:cNvPr id="4" name="Picture 3">
            <a:extLst>
              <a:ext uri="{FF2B5EF4-FFF2-40B4-BE49-F238E27FC236}">
                <a16:creationId xmlns:a16="http://schemas.microsoft.com/office/drawing/2014/main" id="{D95EB149-23C6-3FBE-0646-C09403B129E8}"/>
              </a:ext>
            </a:extLst>
          </p:cNvPr>
          <p:cNvPicPr>
            <a:picLocks noChangeAspect="1"/>
          </p:cNvPicPr>
          <p:nvPr/>
        </p:nvPicPr>
        <p:blipFill>
          <a:blip r:embed="rId2"/>
          <a:stretch>
            <a:fillRect/>
          </a:stretch>
        </p:blipFill>
        <p:spPr>
          <a:xfrm>
            <a:off x="755009" y="2166415"/>
            <a:ext cx="9640566" cy="4016255"/>
          </a:xfrm>
          <a:prstGeom prst="rect">
            <a:avLst/>
          </a:prstGeom>
        </p:spPr>
      </p:pic>
    </p:spTree>
    <p:extLst>
      <p:ext uri="{BB962C8B-B14F-4D97-AF65-F5344CB8AC3E}">
        <p14:creationId xmlns:p14="http://schemas.microsoft.com/office/powerpoint/2010/main" val="3598335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0510C-1485-0E14-4D4E-A075574010F7}"/>
              </a:ext>
            </a:extLst>
          </p:cNvPr>
          <p:cNvSpPr txBox="1"/>
          <p:nvPr/>
        </p:nvSpPr>
        <p:spPr>
          <a:xfrm>
            <a:off x="369116" y="478172"/>
            <a:ext cx="11316748" cy="1323439"/>
          </a:xfrm>
          <a:prstGeom prst="rect">
            <a:avLst/>
          </a:prstGeom>
          <a:noFill/>
        </p:spPr>
        <p:txBody>
          <a:bodyPr wrap="square" rtlCol="0">
            <a:spAutoFit/>
          </a:bodyPr>
          <a:lstStyle/>
          <a:p>
            <a:r>
              <a:rPr lang="en-IN" sz="2000" b="1" dirty="0"/>
              <a:t>32-bit and 64-bit Systems:</a:t>
            </a:r>
          </a:p>
          <a:p>
            <a:pPr marL="1257300" lvl="2" indent="-342900">
              <a:buFont typeface="Arial" panose="020B0604020202020204" pitchFamily="34" charset="0"/>
              <a:buChar char="•"/>
            </a:pPr>
            <a:r>
              <a:rPr lang="en-US" sz="2000" dirty="0"/>
              <a:t>A 32-bit processor includes a 32-bit register, which can store 232 values.</a:t>
            </a:r>
          </a:p>
          <a:p>
            <a:pPr marL="1714500" lvl="3" indent="-342900">
              <a:buFont typeface="Courier New" panose="02070309020205020404" pitchFamily="49" charset="0"/>
              <a:buChar char="o"/>
            </a:pPr>
            <a:r>
              <a:rPr lang="en-US" sz="2000" dirty="0"/>
              <a:t>Can support up to 4 GB RAM</a:t>
            </a:r>
          </a:p>
          <a:p>
            <a:pPr marL="1257300" lvl="2" indent="-342900">
              <a:buFont typeface="Arial" panose="020B0604020202020204" pitchFamily="34" charset="0"/>
              <a:buChar char="•"/>
            </a:pPr>
            <a:r>
              <a:rPr lang="en-US" sz="2000" dirty="0"/>
              <a:t>A 64-bit processor includes a 64-bit register, which can store 264 values.</a:t>
            </a:r>
            <a:endParaRPr lang="en-IN" sz="2000" dirty="0"/>
          </a:p>
        </p:txBody>
      </p:sp>
      <p:sp>
        <p:nvSpPr>
          <p:cNvPr id="3" name="TextBox 2">
            <a:extLst>
              <a:ext uri="{FF2B5EF4-FFF2-40B4-BE49-F238E27FC236}">
                <a16:creationId xmlns:a16="http://schemas.microsoft.com/office/drawing/2014/main" id="{F2A22CFA-9D21-1B6F-0504-E9D0DC09F83D}"/>
              </a:ext>
            </a:extLst>
          </p:cNvPr>
          <p:cNvSpPr txBox="1"/>
          <p:nvPr/>
        </p:nvSpPr>
        <p:spPr>
          <a:xfrm>
            <a:off x="461394" y="2181138"/>
            <a:ext cx="10452683" cy="1015663"/>
          </a:xfrm>
          <a:prstGeom prst="rect">
            <a:avLst/>
          </a:prstGeom>
          <a:noFill/>
        </p:spPr>
        <p:txBody>
          <a:bodyPr wrap="square" rtlCol="0">
            <a:spAutoFit/>
          </a:bodyPr>
          <a:lstStyle/>
          <a:p>
            <a:r>
              <a:rPr lang="en-IN" sz="2000" b="1" dirty="0"/>
              <a:t>Graphics Card:</a:t>
            </a:r>
          </a:p>
          <a:p>
            <a:r>
              <a:rPr lang="en-US" sz="2000" dirty="0"/>
              <a:t>Graphics Card is a Specialized processor designed to deal with specific types of instructions efficiently. It is used for 3D Rendering, Games, Deep Learning, and so on.</a:t>
            </a:r>
            <a:endParaRPr lang="en-IN" sz="2000" dirty="0"/>
          </a:p>
        </p:txBody>
      </p:sp>
      <p:pic>
        <p:nvPicPr>
          <p:cNvPr id="5" name="Picture 4">
            <a:extLst>
              <a:ext uri="{FF2B5EF4-FFF2-40B4-BE49-F238E27FC236}">
                <a16:creationId xmlns:a16="http://schemas.microsoft.com/office/drawing/2014/main" id="{5374B6D1-2100-952A-09FB-91BFD52152C3}"/>
              </a:ext>
            </a:extLst>
          </p:cNvPr>
          <p:cNvPicPr>
            <a:picLocks noChangeAspect="1"/>
          </p:cNvPicPr>
          <p:nvPr/>
        </p:nvPicPr>
        <p:blipFill>
          <a:blip r:embed="rId2"/>
          <a:stretch>
            <a:fillRect/>
          </a:stretch>
        </p:blipFill>
        <p:spPr>
          <a:xfrm>
            <a:off x="3372242" y="3708983"/>
            <a:ext cx="4105275" cy="2057400"/>
          </a:xfrm>
          <a:prstGeom prst="rect">
            <a:avLst/>
          </a:prstGeom>
        </p:spPr>
      </p:pic>
    </p:spTree>
    <p:extLst>
      <p:ext uri="{BB962C8B-B14F-4D97-AF65-F5344CB8AC3E}">
        <p14:creationId xmlns:p14="http://schemas.microsoft.com/office/powerpoint/2010/main" val="159811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90DC64-168F-FEB9-A04F-E956FED7DFB8}"/>
              </a:ext>
            </a:extLst>
          </p:cNvPr>
          <p:cNvSpPr txBox="1"/>
          <p:nvPr/>
        </p:nvSpPr>
        <p:spPr>
          <a:xfrm>
            <a:off x="457200" y="491067"/>
            <a:ext cx="10905067" cy="6232475"/>
          </a:xfrm>
          <a:prstGeom prst="rect">
            <a:avLst/>
          </a:prstGeom>
          <a:noFill/>
        </p:spPr>
        <p:txBody>
          <a:bodyPr wrap="square" rtlCol="0">
            <a:spAutoFit/>
          </a:bodyPr>
          <a:lstStyle/>
          <a:p>
            <a:r>
              <a:rPr lang="en-IN" sz="1900" b="1" dirty="0"/>
              <a:t>How Computer See Information</a:t>
            </a:r>
          </a:p>
          <a:p>
            <a:endParaRPr lang="en-IN" sz="1900" dirty="0"/>
          </a:p>
          <a:p>
            <a:r>
              <a:rPr lang="en-IN" sz="1900" dirty="0"/>
              <a:t>	Binary – Ones (1) and Zeros (0)</a:t>
            </a:r>
          </a:p>
          <a:p>
            <a:r>
              <a:rPr lang="en-IN" sz="1900" dirty="0"/>
              <a:t>	A Binary number is a number expressed in Ones (1) and Zeros (0)</a:t>
            </a:r>
          </a:p>
          <a:p>
            <a:endParaRPr lang="en-IN" sz="1900" dirty="0"/>
          </a:p>
          <a:p>
            <a:endParaRPr lang="en-IN" sz="1900" dirty="0"/>
          </a:p>
          <a:p>
            <a:r>
              <a:rPr lang="en-IN" sz="1900" b="1" dirty="0"/>
              <a:t>Binary Representation</a:t>
            </a:r>
          </a:p>
          <a:p>
            <a:r>
              <a:rPr lang="en-IN" sz="1900" dirty="0"/>
              <a:t>	</a:t>
            </a:r>
          </a:p>
          <a:p>
            <a:r>
              <a:rPr lang="en-IN" sz="1900" dirty="0"/>
              <a:t>	If a number is represented using Zeros and Ones then the representation is called Binary Representation.</a:t>
            </a:r>
          </a:p>
          <a:p>
            <a:endParaRPr lang="en-IN" sz="1900" dirty="0"/>
          </a:p>
          <a:p>
            <a:endParaRPr lang="en-IN" sz="1900" dirty="0"/>
          </a:p>
          <a:p>
            <a:endParaRPr lang="en-IN" sz="1900" dirty="0"/>
          </a:p>
          <a:p>
            <a:endParaRPr lang="en-IN" sz="1900" dirty="0"/>
          </a:p>
          <a:p>
            <a:endParaRPr lang="en-IN" sz="1900" dirty="0"/>
          </a:p>
          <a:p>
            <a:endParaRPr lang="en-IN" sz="1900" dirty="0"/>
          </a:p>
          <a:p>
            <a:endParaRPr lang="en-IN" sz="1900" dirty="0"/>
          </a:p>
          <a:p>
            <a:r>
              <a:rPr lang="en-IN" sz="1900" dirty="0"/>
              <a:t>	Each box can be considered as a Bit. It can hold either a Zero or a One. </a:t>
            </a:r>
          </a:p>
          <a:p>
            <a:r>
              <a:rPr lang="en-IN" sz="1900" dirty="0"/>
              <a:t>	Each bit (Binary Digit) is the basic unit of information in a computer.  </a:t>
            </a:r>
          </a:p>
          <a:p>
            <a:endParaRPr lang="en-IN" sz="1900" dirty="0"/>
          </a:p>
          <a:p>
            <a:endParaRPr lang="en-IN" sz="1900" dirty="0"/>
          </a:p>
        </p:txBody>
      </p:sp>
      <p:pic>
        <p:nvPicPr>
          <p:cNvPr id="7" name="Picture 6">
            <a:extLst>
              <a:ext uri="{FF2B5EF4-FFF2-40B4-BE49-F238E27FC236}">
                <a16:creationId xmlns:a16="http://schemas.microsoft.com/office/drawing/2014/main" id="{EA08E40B-590D-242D-98B8-5934C8B7B824}"/>
              </a:ext>
            </a:extLst>
          </p:cNvPr>
          <p:cNvPicPr>
            <a:picLocks noChangeAspect="1"/>
          </p:cNvPicPr>
          <p:nvPr/>
        </p:nvPicPr>
        <p:blipFill>
          <a:blip r:embed="rId2"/>
          <a:stretch>
            <a:fillRect/>
          </a:stretch>
        </p:blipFill>
        <p:spPr>
          <a:xfrm>
            <a:off x="8771467" y="486737"/>
            <a:ext cx="2082925" cy="1589601"/>
          </a:xfrm>
          <a:prstGeom prst="rect">
            <a:avLst/>
          </a:prstGeom>
        </p:spPr>
      </p:pic>
      <p:pic>
        <p:nvPicPr>
          <p:cNvPr id="9" name="Picture 8">
            <a:extLst>
              <a:ext uri="{FF2B5EF4-FFF2-40B4-BE49-F238E27FC236}">
                <a16:creationId xmlns:a16="http://schemas.microsoft.com/office/drawing/2014/main" id="{906A13BA-1D3C-EBCD-EEA1-432089617528}"/>
              </a:ext>
            </a:extLst>
          </p:cNvPr>
          <p:cNvPicPr>
            <a:picLocks noChangeAspect="1"/>
          </p:cNvPicPr>
          <p:nvPr/>
        </p:nvPicPr>
        <p:blipFill>
          <a:blip r:embed="rId3"/>
          <a:stretch>
            <a:fillRect/>
          </a:stretch>
        </p:blipFill>
        <p:spPr>
          <a:xfrm>
            <a:off x="4140199" y="3321050"/>
            <a:ext cx="3190875" cy="1916386"/>
          </a:xfrm>
          <a:prstGeom prst="rect">
            <a:avLst/>
          </a:prstGeom>
        </p:spPr>
      </p:pic>
    </p:spTree>
    <p:extLst>
      <p:ext uri="{BB962C8B-B14F-4D97-AF65-F5344CB8AC3E}">
        <p14:creationId xmlns:p14="http://schemas.microsoft.com/office/powerpoint/2010/main" val="1838460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0C978B-219E-375A-BC3D-AD103A58671D}"/>
              </a:ext>
            </a:extLst>
          </p:cNvPr>
          <p:cNvSpPr txBox="1"/>
          <p:nvPr/>
        </p:nvSpPr>
        <p:spPr>
          <a:xfrm>
            <a:off x="771788" y="1107346"/>
            <a:ext cx="11216080" cy="707886"/>
          </a:xfrm>
          <a:prstGeom prst="rect">
            <a:avLst/>
          </a:prstGeom>
          <a:noFill/>
        </p:spPr>
        <p:txBody>
          <a:bodyPr wrap="square" rtlCol="0">
            <a:spAutoFit/>
          </a:bodyPr>
          <a:lstStyle/>
          <a:p>
            <a:r>
              <a:rPr lang="en-IN" sz="2000" b="1" dirty="0"/>
              <a:t>CPU vs GPU:</a:t>
            </a:r>
          </a:p>
          <a:p>
            <a:endParaRPr lang="en-IN" sz="2000" dirty="0"/>
          </a:p>
        </p:txBody>
      </p:sp>
      <p:graphicFrame>
        <p:nvGraphicFramePr>
          <p:cNvPr id="8" name="Table 8">
            <a:extLst>
              <a:ext uri="{FF2B5EF4-FFF2-40B4-BE49-F238E27FC236}">
                <a16:creationId xmlns:a16="http://schemas.microsoft.com/office/drawing/2014/main" id="{2590783C-0442-6238-1947-F0DB4B5B4616}"/>
              </a:ext>
            </a:extLst>
          </p:cNvPr>
          <p:cNvGraphicFramePr>
            <a:graphicFrameLocks noGrp="1"/>
          </p:cNvGraphicFramePr>
          <p:nvPr>
            <p:extLst>
              <p:ext uri="{D42A27DB-BD31-4B8C-83A1-F6EECF244321}">
                <p14:modId xmlns:p14="http://schemas.microsoft.com/office/powerpoint/2010/main" val="3395457535"/>
              </p:ext>
            </p:extLst>
          </p:nvPr>
        </p:nvGraphicFramePr>
        <p:xfrm>
          <a:off x="1520271" y="1994793"/>
          <a:ext cx="8128000" cy="327188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38651690"/>
                    </a:ext>
                  </a:extLst>
                </a:gridCol>
                <a:gridCol w="4064000">
                  <a:extLst>
                    <a:ext uri="{9D8B030D-6E8A-4147-A177-3AD203B41FA5}">
                      <a16:colId xmlns:a16="http://schemas.microsoft.com/office/drawing/2014/main" val="2190330942"/>
                    </a:ext>
                  </a:extLst>
                </a:gridCol>
              </a:tblGrid>
              <a:tr h="714851">
                <a:tc>
                  <a:txBody>
                    <a:bodyPr/>
                    <a:lstStyle/>
                    <a:p>
                      <a:pPr algn="ctr"/>
                      <a:r>
                        <a:rPr lang="en-IN" dirty="0">
                          <a:solidFill>
                            <a:schemeClr val="tx1"/>
                          </a:solidFill>
                        </a:rPr>
                        <a:t>CPU</a:t>
                      </a:r>
                    </a:p>
                  </a:txBody>
                  <a:tcPr/>
                </a:tc>
                <a:tc>
                  <a:txBody>
                    <a:bodyPr/>
                    <a:lstStyle/>
                    <a:p>
                      <a:pPr algn="ctr"/>
                      <a:r>
                        <a:rPr lang="en-IN" dirty="0">
                          <a:solidFill>
                            <a:schemeClr val="tx1"/>
                          </a:solidFill>
                        </a:rPr>
                        <a:t>GPU</a:t>
                      </a:r>
                    </a:p>
                  </a:txBody>
                  <a:tcPr/>
                </a:tc>
                <a:extLst>
                  <a:ext uri="{0D108BD9-81ED-4DB2-BD59-A6C34878D82A}">
                    <a16:rowId xmlns:a16="http://schemas.microsoft.com/office/drawing/2014/main" val="2120016928"/>
                  </a:ext>
                </a:extLst>
              </a:tr>
              <a:tr h="1278519">
                <a:tc>
                  <a:txBody>
                    <a:bodyPr/>
                    <a:lstStyle/>
                    <a:p>
                      <a:pPr algn="ctr"/>
                      <a:r>
                        <a:rPr lang="en-US" dirty="0"/>
                        <a:t>A CPU can perform a variety of different instructions</a:t>
                      </a:r>
                      <a:endParaRPr lang="en-IN" dirty="0"/>
                    </a:p>
                  </a:txBody>
                  <a:tcPr/>
                </a:tc>
                <a:tc>
                  <a:txBody>
                    <a:bodyPr/>
                    <a:lstStyle/>
                    <a:p>
                      <a:pPr algn="ctr"/>
                      <a:r>
                        <a:rPr lang="en-US" dirty="0"/>
                        <a:t>GPU can perform a specialized set of instructions</a:t>
                      </a:r>
                      <a:endParaRPr lang="en-IN" dirty="0"/>
                    </a:p>
                  </a:txBody>
                  <a:tcPr/>
                </a:tc>
                <a:extLst>
                  <a:ext uri="{0D108BD9-81ED-4DB2-BD59-A6C34878D82A}">
                    <a16:rowId xmlns:a16="http://schemas.microsoft.com/office/drawing/2014/main" val="3621665912"/>
                  </a:ext>
                </a:extLst>
              </a:tr>
              <a:tr h="1278519">
                <a:tc>
                  <a:txBody>
                    <a:bodyPr/>
                    <a:lstStyle/>
                    <a:p>
                      <a:pPr algn="ctr"/>
                      <a:r>
                        <a:rPr lang="en-US" dirty="0"/>
                        <a:t>Has few cores (around 2 - 8)</a:t>
                      </a:r>
                      <a:endParaRPr lang="en-IN" dirty="0"/>
                    </a:p>
                  </a:txBody>
                  <a:tcPr/>
                </a:tc>
                <a:tc>
                  <a:txBody>
                    <a:bodyPr/>
                    <a:lstStyle/>
                    <a:p>
                      <a:pPr algn="ctr"/>
                      <a:r>
                        <a:rPr lang="en-US" dirty="0"/>
                        <a:t>Has 1000s of Cores. Good at parallelization</a:t>
                      </a:r>
                      <a:endParaRPr lang="en-IN" dirty="0"/>
                    </a:p>
                  </a:txBody>
                  <a:tcPr/>
                </a:tc>
                <a:extLst>
                  <a:ext uri="{0D108BD9-81ED-4DB2-BD59-A6C34878D82A}">
                    <a16:rowId xmlns:a16="http://schemas.microsoft.com/office/drawing/2014/main" val="1649921824"/>
                  </a:ext>
                </a:extLst>
              </a:tr>
            </a:tbl>
          </a:graphicData>
        </a:graphic>
      </p:graphicFrame>
    </p:spTree>
    <p:extLst>
      <p:ext uri="{BB962C8B-B14F-4D97-AF65-F5344CB8AC3E}">
        <p14:creationId xmlns:p14="http://schemas.microsoft.com/office/powerpoint/2010/main" val="2044110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536F1-439C-A1D4-6674-B7593FDCE966}"/>
              </a:ext>
            </a:extLst>
          </p:cNvPr>
          <p:cNvPicPr>
            <a:picLocks noChangeAspect="1"/>
          </p:cNvPicPr>
          <p:nvPr/>
        </p:nvPicPr>
        <p:blipFill>
          <a:blip r:embed="rId2"/>
          <a:stretch>
            <a:fillRect/>
          </a:stretch>
        </p:blipFill>
        <p:spPr>
          <a:xfrm>
            <a:off x="3162648" y="2739923"/>
            <a:ext cx="5412995" cy="3328047"/>
          </a:xfrm>
          <a:prstGeom prst="rect">
            <a:avLst/>
          </a:prstGeom>
        </p:spPr>
      </p:pic>
      <p:sp>
        <p:nvSpPr>
          <p:cNvPr id="4" name="TextBox 3">
            <a:extLst>
              <a:ext uri="{FF2B5EF4-FFF2-40B4-BE49-F238E27FC236}">
                <a16:creationId xmlns:a16="http://schemas.microsoft.com/office/drawing/2014/main" id="{144CCE3A-CA2E-A3A7-4E6C-FB525C8A3222}"/>
              </a:ext>
            </a:extLst>
          </p:cNvPr>
          <p:cNvSpPr txBox="1"/>
          <p:nvPr/>
        </p:nvSpPr>
        <p:spPr>
          <a:xfrm>
            <a:off x="343948" y="276837"/>
            <a:ext cx="11207692" cy="2246769"/>
          </a:xfrm>
          <a:prstGeom prst="rect">
            <a:avLst/>
          </a:prstGeom>
          <a:noFill/>
        </p:spPr>
        <p:txBody>
          <a:bodyPr wrap="square" rtlCol="0">
            <a:spAutoFit/>
          </a:bodyPr>
          <a:lstStyle/>
          <a:p>
            <a:r>
              <a:rPr lang="en-IN" sz="2000" b="1" dirty="0"/>
              <a:t>BIOS:</a:t>
            </a:r>
          </a:p>
          <a:p>
            <a:pPr marL="1257300" lvl="2" indent="-342900">
              <a:buFont typeface="Arial" panose="020B0604020202020204" pitchFamily="34" charset="0"/>
              <a:buChar char="•"/>
            </a:pPr>
            <a:r>
              <a:rPr lang="en-US" sz="2000" dirty="0"/>
              <a:t>Basic Input Output Services (BIOS) initializes the hardware and gets our operating system up and running.</a:t>
            </a:r>
          </a:p>
          <a:p>
            <a:pPr marL="1257300" lvl="2" indent="-342900">
              <a:buFont typeface="Arial" panose="020B0604020202020204" pitchFamily="34" charset="0"/>
              <a:buChar char="•"/>
            </a:pPr>
            <a:r>
              <a:rPr lang="en-US" sz="2000" dirty="0"/>
              <a:t>After system power on the first BIOS tests, the hardware is working or not. you will hear a combination of beeps indicating what is the hardware status(Having any error or not). If you didn't hear beep sounds it means there are no built-in speakers in the system.</a:t>
            </a:r>
          </a:p>
          <a:p>
            <a:pPr marL="1257300" lvl="2" indent="-342900">
              <a:buFont typeface="Arial" panose="020B0604020202020204" pitchFamily="34" charset="0"/>
              <a:buChar char="•"/>
            </a:pPr>
            <a:r>
              <a:rPr lang="en-US" sz="2000" dirty="0"/>
              <a:t>If the test is a success then it handovers hardware to the operating system.</a:t>
            </a:r>
            <a:endParaRPr lang="en-IN" sz="2000" dirty="0"/>
          </a:p>
        </p:txBody>
      </p:sp>
    </p:spTree>
    <p:extLst>
      <p:ext uri="{BB962C8B-B14F-4D97-AF65-F5344CB8AC3E}">
        <p14:creationId xmlns:p14="http://schemas.microsoft.com/office/powerpoint/2010/main" val="3364764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DAE42B-B99E-8847-527B-C1B4B1FA8AFE}"/>
              </a:ext>
            </a:extLst>
          </p:cNvPr>
          <p:cNvSpPr txBox="1"/>
          <p:nvPr/>
        </p:nvSpPr>
        <p:spPr>
          <a:xfrm>
            <a:off x="528506" y="729842"/>
            <a:ext cx="10981189" cy="1631216"/>
          </a:xfrm>
          <a:prstGeom prst="rect">
            <a:avLst/>
          </a:prstGeom>
          <a:noFill/>
        </p:spPr>
        <p:txBody>
          <a:bodyPr wrap="square" rtlCol="0">
            <a:spAutoFit/>
          </a:bodyPr>
          <a:lstStyle/>
          <a:p>
            <a:r>
              <a:rPr lang="en-IN" sz="2000" b="1" dirty="0"/>
              <a:t>UEFI:</a:t>
            </a:r>
          </a:p>
          <a:p>
            <a:pPr marL="1257300" lvl="2" indent="-342900">
              <a:buFont typeface="Arial" panose="020B0604020202020204" pitchFamily="34" charset="0"/>
              <a:buChar char="•"/>
            </a:pPr>
            <a:r>
              <a:rPr lang="en-US" sz="2000" dirty="0"/>
              <a:t>UEFI (Unified Extensible Firmware Interface) is similar to BIOS, which supports the latest hardware</a:t>
            </a:r>
          </a:p>
          <a:p>
            <a:pPr marL="1257300" lvl="2" indent="-342900">
              <a:buFont typeface="Arial" panose="020B0604020202020204" pitchFamily="34" charset="0"/>
              <a:buChar char="•"/>
            </a:pPr>
            <a:r>
              <a:rPr lang="en-US" sz="2000" dirty="0"/>
              <a:t>It performs a secure boot</a:t>
            </a:r>
          </a:p>
          <a:p>
            <a:pPr marL="1257300" lvl="2" indent="-342900">
              <a:buFont typeface="Arial" panose="020B0604020202020204" pitchFamily="34" charset="0"/>
              <a:buChar char="•"/>
            </a:pPr>
            <a:r>
              <a:rPr lang="en-US" sz="2000" dirty="0"/>
              <a:t>It performs faster boot</a:t>
            </a:r>
            <a:endParaRPr lang="en-IN" sz="2000" dirty="0"/>
          </a:p>
        </p:txBody>
      </p:sp>
      <p:pic>
        <p:nvPicPr>
          <p:cNvPr id="4" name="Picture 3">
            <a:extLst>
              <a:ext uri="{FF2B5EF4-FFF2-40B4-BE49-F238E27FC236}">
                <a16:creationId xmlns:a16="http://schemas.microsoft.com/office/drawing/2014/main" id="{C27F6722-439F-9230-6C15-62D3B2F45B33}"/>
              </a:ext>
            </a:extLst>
          </p:cNvPr>
          <p:cNvPicPr>
            <a:picLocks noChangeAspect="1"/>
          </p:cNvPicPr>
          <p:nvPr/>
        </p:nvPicPr>
        <p:blipFill>
          <a:blip r:embed="rId2"/>
          <a:stretch>
            <a:fillRect/>
          </a:stretch>
        </p:blipFill>
        <p:spPr>
          <a:xfrm>
            <a:off x="2971143" y="3014924"/>
            <a:ext cx="6048375" cy="2371725"/>
          </a:xfrm>
          <a:prstGeom prst="rect">
            <a:avLst/>
          </a:prstGeom>
        </p:spPr>
      </p:pic>
    </p:spTree>
    <p:extLst>
      <p:ext uri="{BB962C8B-B14F-4D97-AF65-F5344CB8AC3E}">
        <p14:creationId xmlns:p14="http://schemas.microsoft.com/office/powerpoint/2010/main" val="1074751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EE0F8-32E3-015B-576C-248A0635B29D}"/>
              </a:ext>
            </a:extLst>
          </p:cNvPr>
          <p:cNvSpPr>
            <a:spLocks noGrp="1"/>
          </p:cNvSpPr>
          <p:nvPr>
            <p:ph type="title"/>
          </p:nvPr>
        </p:nvSpPr>
        <p:spPr>
          <a:xfrm>
            <a:off x="3246539" y="5067810"/>
            <a:ext cx="5237963" cy="743682"/>
          </a:xfrm>
        </p:spPr>
        <p:txBody>
          <a:bodyPr/>
          <a:lstStyle/>
          <a:p>
            <a:pPr algn="ctr"/>
            <a:r>
              <a:rPr lang="en-US" dirty="0"/>
              <a:t>Key Takeaways</a:t>
            </a:r>
            <a:endParaRPr lang="en-IN" dirty="0"/>
          </a:p>
        </p:txBody>
      </p:sp>
      <p:sp>
        <p:nvSpPr>
          <p:cNvPr id="5" name="TextBox 4">
            <a:extLst>
              <a:ext uri="{FF2B5EF4-FFF2-40B4-BE49-F238E27FC236}">
                <a16:creationId xmlns:a16="http://schemas.microsoft.com/office/drawing/2014/main" id="{0B335F72-4C06-75FD-9470-0B801C819062}"/>
              </a:ext>
            </a:extLst>
          </p:cNvPr>
          <p:cNvSpPr txBox="1"/>
          <p:nvPr/>
        </p:nvSpPr>
        <p:spPr>
          <a:xfrm>
            <a:off x="4337108" y="218114"/>
            <a:ext cx="4446165" cy="4247317"/>
          </a:xfrm>
          <a:prstGeom prst="rect">
            <a:avLst/>
          </a:prstGeom>
          <a:noFill/>
        </p:spPr>
        <p:txBody>
          <a:bodyPr wrap="square" rtlCol="0">
            <a:spAutoFit/>
          </a:bodyPr>
          <a:lstStyle/>
          <a:p>
            <a:pPr marL="285750" indent="-285750">
              <a:buFont typeface="Wingdings" panose="05000000000000000000" pitchFamily="2" charset="2"/>
              <a:buChar char="q"/>
            </a:pPr>
            <a:r>
              <a:rPr lang="en-US" b="1" dirty="0"/>
              <a:t>External Components</a:t>
            </a:r>
          </a:p>
          <a:p>
            <a:pPr marL="742950" lvl="1" indent="-285750">
              <a:buFont typeface="Arial" panose="020B0604020202020204" pitchFamily="34" charset="0"/>
              <a:buChar char="•"/>
            </a:pPr>
            <a:r>
              <a:rPr lang="en-US" dirty="0"/>
              <a:t>Ports</a:t>
            </a:r>
          </a:p>
          <a:p>
            <a:pPr lvl="1"/>
            <a:endParaRPr lang="en-US" dirty="0"/>
          </a:p>
          <a:p>
            <a:pPr marL="285750" indent="-285750">
              <a:buFont typeface="Wingdings" panose="05000000000000000000" pitchFamily="2" charset="2"/>
              <a:buChar char="q"/>
            </a:pPr>
            <a:r>
              <a:rPr lang="en-US" b="1" dirty="0"/>
              <a:t>Internal Components</a:t>
            </a:r>
          </a:p>
          <a:p>
            <a:pPr marL="742950" lvl="1" indent="-285750">
              <a:buFont typeface="Arial" panose="020B0604020202020204" pitchFamily="34" charset="0"/>
              <a:buChar char="•"/>
            </a:pPr>
            <a:r>
              <a:rPr lang="en-US" dirty="0"/>
              <a:t>Motherboard</a:t>
            </a:r>
          </a:p>
          <a:p>
            <a:pPr marL="742950" lvl="1" indent="-285750">
              <a:buFont typeface="Arial" panose="020B0604020202020204" pitchFamily="34" charset="0"/>
              <a:buChar char="•"/>
            </a:pPr>
            <a:r>
              <a:rPr lang="en-US" dirty="0"/>
              <a:t>RAM</a:t>
            </a:r>
          </a:p>
          <a:p>
            <a:pPr marL="742950" lvl="1" indent="-285750">
              <a:buFont typeface="Arial" panose="020B0604020202020204" pitchFamily="34" charset="0"/>
              <a:buChar char="•"/>
            </a:pPr>
            <a:r>
              <a:rPr lang="en-US" dirty="0"/>
              <a:t>Hard Drive</a:t>
            </a:r>
          </a:p>
          <a:p>
            <a:pPr marL="742950" lvl="1" indent="-285750">
              <a:buFont typeface="Arial" panose="020B0604020202020204" pitchFamily="34" charset="0"/>
              <a:buChar char="•"/>
            </a:pPr>
            <a:r>
              <a:rPr lang="en-US" dirty="0"/>
              <a:t>Registers</a:t>
            </a:r>
          </a:p>
          <a:p>
            <a:pPr marL="742950" lvl="1" indent="-285750">
              <a:buFont typeface="Arial" panose="020B0604020202020204" pitchFamily="34" charset="0"/>
              <a:buChar char="•"/>
            </a:pPr>
            <a:r>
              <a:rPr lang="en-US" dirty="0"/>
              <a:t>RAM vs Hard Drive</a:t>
            </a:r>
          </a:p>
          <a:p>
            <a:pPr marL="742950" lvl="1" indent="-285750">
              <a:buFont typeface="Arial" panose="020B0604020202020204" pitchFamily="34" charset="0"/>
              <a:buChar char="•"/>
            </a:pPr>
            <a:r>
              <a:rPr lang="en-US" dirty="0"/>
              <a:t>CPU</a:t>
            </a:r>
          </a:p>
          <a:p>
            <a:pPr marL="1200150" lvl="2" indent="-285750">
              <a:buFont typeface="Wingdings" panose="05000000000000000000" pitchFamily="2" charset="2"/>
              <a:buChar char="Ø"/>
            </a:pPr>
            <a:r>
              <a:rPr lang="en-US" dirty="0"/>
              <a:t>Processor</a:t>
            </a:r>
          </a:p>
          <a:p>
            <a:pPr marL="1200150" lvl="2" indent="-285750">
              <a:buFont typeface="Wingdings" panose="05000000000000000000" pitchFamily="2" charset="2"/>
              <a:buChar char="Ø"/>
            </a:pPr>
            <a:r>
              <a:rPr lang="en-US" dirty="0"/>
              <a:t>CPU Core</a:t>
            </a:r>
          </a:p>
          <a:p>
            <a:pPr marL="1200150" lvl="2" indent="-285750">
              <a:buFont typeface="Wingdings" panose="05000000000000000000" pitchFamily="2" charset="2"/>
              <a:buChar char="Ø"/>
            </a:pPr>
            <a:r>
              <a:rPr lang="en-US" dirty="0"/>
              <a:t>32 – bit and 64 – bit systems</a:t>
            </a:r>
          </a:p>
          <a:p>
            <a:pPr marL="742950" lvl="1" indent="-285750">
              <a:buFont typeface="Arial" panose="020B0604020202020204" pitchFamily="34" charset="0"/>
              <a:buChar char="•"/>
            </a:pPr>
            <a:r>
              <a:rPr lang="en-US" dirty="0"/>
              <a:t>Graphic Card (GPU)</a:t>
            </a:r>
          </a:p>
          <a:p>
            <a:pPr marL="742950" lvl="1" indent="-285750">
              <a:buFont typeface="Arial" panose="020B0604020202020204" pitchFamily="34" charset="0"/>
              <a:buChar char="•"/>
            </a:pPr>
            <a:r>
              <a:rPr lang="en-US" dirty="0"/>
              <a:t>BIOS &amp; UEFI</a:t>
            </a:r>
          </a:p>
        </p:txBody>
      </p:sp>
    </p:spTree>
    <p:extLst>
      <p:ext uri="{BB962C8B-B14F-4D97-AF65-F5344CB8AC3E}">
        <p14:creationId xmlns:p14="http://schemas.microsoft.com/office/powerpoint/2010/main" val="491030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DD86-4492-D869-3544-B1308F246778}"/>
              </a:ext>
            </a:extLst>
          </p:cNvPr>
          <p:cNvSpPr>
            <a:spLocks noGrp="1"/>
          </p:cNvSpPr>
          <p:nvPr>
            <p:ph type="title"/>
          </p:nvPr>
        </p:nvSpPr>
        <p:spPr>
          <a:xfrm>
            <a:off x="518439" y="327171"/>
            <a:ext cx="11217759" cy="571290"/>
          </a:xfrm>
        </p:spPr>
        <p:txBody>
          <a:bodyPr>
            <a:normAutofit fontScale="90000"/>
          </a:bodyPr>
          <a:lstStyle/>
          <a:p>
            <a:pPr algn="ctr"/>
            <a:r>
              <a:rPr lang="en-IN" b="1" dirty="0"/>
              <a:t>Introduction to Operating System</a:t>
            </a:r>
          </a:p>
        </p:txBody>
      </p:sp>
      <p:sp>
        <p:nvSpPr>
          <p:cNvPr id="5" name="TextBox 4">
            <a:extLst>
              <a:ext uri="{FF2B5EF4-FFF2-40B4-BE49-F238E27FC236}">
                <a16:creationId xmlns:a16="http://schemas.microsoft.com/office/drawing/2014/main" id="{D7091D21-A4ED-66B2-4A33-37D6D9F2013C}"/>
              </a:ext>
            </a:extLst>
          </p:cNvPr>
          <p:cNvSpPr txBox="1"/>
          <p:nvPr/>
        </p:nvSpPr>
        <p:spPr>
          <a:xfrm>
            <a:off x="1218501" y="1493132"/>
            <a:ext cx="6094602" cy="400110"/>
          </a:xfrm>
          <a:prstGeom prst="rect">
            <a:avLst/>
          </a:prstGeom>
          <a:noFill/>
        </p:spPr>
        <p:txBody>
          <a:bodyPr wrap="square">
            <a:spAutoFit/>
          </a:bodyPr>
          <a:lstStyle/>
          <a:p>
            <a:pPr algn="l"/>
            <a:r>
              <a:rPr lang="en-IN" sz="2000" b="1" i="0" dirty="0">
                <a:solidFill>
                  <a:srgbClr val="323D4D"/>
                </a:solidFill>
                <a:effectLst/>
                <a:latin typeface="Inter"/>
              </a:rPr>
              <a:t>Operating System:</a:t>
            </a:r>
          </a:p>
        </p:txBody>
      </p:sp>
      <p:sp>
        <p:nvSpPr>
          <p:cNvPr id="6" name="TextBox 5">
            <a:extLst>
              <a:ext uri="{FF2B5EF4-FFF2-40B4-BE49-F238E27FC236}">
                <a16:creationId xmlns:a16="http://schemas.microsoft.com/office/drawing/2014/main" id="{6A54E07E-D771-4F86-13E8-602A04E6514F}"/>
              </a:ext>
            </a:extLst>
          </p:cNvPr>
          <p:cNvSpPr txBox="1"/>
          <p:nvPr/>
        </p:nvSpPr>
        <p:spPr>
          <a:xfrm>
            <a:off x="1342239" y="2172749"/>
            <a:ext cx="10083567" cy="369332"/>
          </a:xfrm>
          <a:prstGeom prst="rect">
            <a:avLst/>
          </a:prstGeom>
          <a:noFill/>
        </p:spPr>
        <p:txBody>
          <a:bodyPr wrap="square" rtlCol="0">
            <a:spAutoFit/>
          </a:bodyPr>
          <a:lstStyle/>
          <a:p>
            <a:r>
              <a:rPr lang="en-US" dirty="0"/>
              <a:t>Operating System is an interface between hardware and software.</a:t>
            </a:r>
            <a:endParaRPr lang="en-IN" dirty="0"/>
          </a:p>
        </p:txBody>
      </p:sp>
      <p:pic>
        <p:nvPicPr>
          <p:cNvPr id="8" name="Picture 7">
            <a:extLst>
              <a:ext uri="{FF2B5EF4-FFF2-40B4-BE49-F238E27FC236}">
                <a16:creationId xmlns:a16="http://schemas.microsoft.com/office/drawing/2014/main" id="{E9656FFA-18DA-904F-C830-F48944760DE5}"/>
              </a:ext>
            </a:extLst>
          </p:cNvPr>
          <p:cNvPicPr>
            <a:picLocks noChangeAspect="1"/>
          </p:cNvPicPr>
          <p:nvPr/>
        </p:nvPicPr>
        <p:blipFill>
          <a:blip r:embed="rId2"/>
          <a:stretch>
            <a:fillRect/>
          </a:stretch>
        </p:blipFill>
        <p:spPr>
          <a:xfrm>
            <a:off x="4001550" y="2779728"/>
            <a:ext cx="2436346" cy="3318134"/>
          </a:xfrm>
          <a:prstGeom prst="rect">
            <a:avLst/>
          </a:prstGeom>
        </p:spPr>
      </p:pic>
    </p:spTree>
    <p:extLst>
      <p:ext uri="{BB962C8B-B14F-4D97-AF65-F5344CB8AC3E}">
        <p14:creationId xmlns:p14="http://schemas.microsoft.com/office/powerpoint/2010/main" val="2800651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8D1A7-1F89-FEEC-30D8-8B9FDEA84933}"/>
              </a:ext>
            </a:extLst>
          </p:cNvPr>
          <p:cNvSpPr txBox="1"/>
          <p:nvPr/>
        </p:nvSpPr>
        <p:spPr>
          <a:xfrm>
            <a:off x="553674" y="419450"/>
            <a:ext cx="10830187" cy="2554545"/>
          </a:xfrm>
          <a:prstGeom prst="rect">
            <a:avLst/>
          </a:prstGeom>
          <a:noFill/>
        </p:spPr>
        <p:txBody>
          <a:bodyPr wrap="square" rtlCol="0">
            <a:spAutoFit/>
          </a:bodyPr>
          <a:lstStyle/>
          <a:p>
            <a:r>
              <a:rPr lang="en-IN" sz="2000" b="1" dirty="0"/>
              <a:t>Boot Process:</a:t>
            </a:r>
          </a:p>
          <a:p>
            <a:pPr marL="1257300" lvl="2" indent="-342900">
              <a:buFont typeface="Arial" panose="020B0604020202020204" pitchFamily="34" charset="0"/>
              <a:buChar char="•"/>
            </a:pPr>
            <a:r>
              <a:rPr lang="en-US" sz="2000" dirty="0"/>
              <a:t>Power on</a:t>
            </a:r>
          </a:p>
          <a:p>
            <a:pPr marL="1257300" lvl="2" indent="-342900">
              <a:buFont typeface="Arial" panose="020B0604020202020204" pitchFamily="34" charset="0"/>
              <a:buChar char="•"/>
            </a:pPr>
            <a:r>
              <a:rPr lang="en-US" sz="2000" dirty="0"/>
              <a:t>Computers run a test to make sure all the hardware is working correctly this is called a Power On Self Test(POST).</a:t>
            </a:r>
          </a:p>
          <a:p>
            <a:pPr marL="1257300" lvl="2" indent="-342900">
              <a:buFont typeface="Arial" panose="020B0604020202020204" pitchFamily="34" charset="0"/>
              <a:buChar char="•"/>
            </a:pPr>
            <a:r>
              <a:rPr lang="en-US" sz="2000" dirty="0"/>
              <a:t>Based on the BIOS configuration, a boot device(HDD, CD, or USB) that contains OS is selected for a program known as a boot loader which then loads the operating system.</a:t>
            </a:r>
          </a:p>
          <a:p>
            <a:pPr marL="1257300" lvl="2" indent="-342900">
              <a:buFont typeface="Arial" panose="020B0604020202020204" pitchFamily="34" charset="0"/>
              <a:buChar char="•"/>
            </a:pPr>
            <a:r>
              <a:rPr lang="en-US" sz="2000" dirty="0"/>
              <a:t>Once OS gets loaded the essential part of OS Kernel is started and appropriately set for us to use.</a:t>
            </a:r>
            <a:endParaRPr lang="en-IN" sz="2000" dirty="0"/>
          </a:p>
        </p:txBody>
      </p:sp>
      <p:pic>
        <p:nvPicPr>
          <p:cNvPr id="4" name="Picture 3">
            <a:extLst>
              <a:ext uri="{FF2B5EF4-FFF2-40B4-BE49-F238E27FC236}">
                <a16:creationId xmlns:a16="http://schemas.microsoft.com/office/drawing/2014/main" id="{2A308D64-5F44-6EF2-80DC-ABF7DD128F53}"/>
              </a:ext>
            </a:extLst>
          </p:cNvPr>
          <p:cNvPicPr>
            <a:picLocks noChangeAspect="1"/>
          </p:cNvPicPr>
          <p:nvPr/>
        </p:nvPicPr>
        <p:blipFill>
          <a:blip r:embed="rId2"/>
          <a:stretch>
            <a:fillRect/>
          </a:stretch>
        </p:blipFill>
        <p:spPr>
          <a:xfrm>
            <a:off x="2437049" y="3020299"/>
            <a:ext cx="6371392" cy="3229500"/>
          </a:xfrm>
          <a:prstGeom prst="rect">
            <a:avLst/>
          </a:prstGeom>
        </p:spPr>
      </p:pic>
    </p:spTree>
    <p:extLst>
      <p:ext uri="{BB962C8B-B14F-4D97-AF65-F5344CB8AC3E}">
        <p14:creationId xmlns:p14="http://schemas.microsoft.com/office/powerpoint/2010/main" val="213452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D5A1-8CF3-D70A-32FC-3AB7BA8F57FA}"/>
              </a:ext>
            </a:extLst>
          </p:cNvPr>
          <p:cNvSpPr txBox="1"/>
          <p:nvPr/>
        </p:nvSpPr>
        <p:spPr>
          <a:xfrm>
            <a:off x="427839" y="394283"/>
            <a:ext cx="11165746" cy="1323439"/>
          </a:xfrm>
          <a:prstGeom prst="rect">
            <a:avLst/>
          </a:prstGeom>
          <a:noFill/>
        </p:spPr>
        <p:txBody>
          <a:bodyPr wrap="square" rtlCol="0">
            <a:spAutoFit/>
          </a:bodyPr>
          <a:lstStyle/>
          <a:p>
            <a:r>
              <a:rPr lang="en-IN" sz="2000" b="1" dirty="0"/>
              <a:t>OS Kernel:</a:t>
            </a:r>
          </a:p>
          <a:p>
            <a:pPr marL="1257300" lvl="2" indent="-342900">
              <a:buFont typeface="Arial" panose="020B0604020202020204" pitchFamily="34" charset="0"/>
              <a:buChar char="•"/>
            </a:pPr>
            <a:r>
              <a:rPr lang="en-US" sz="2000" dirty="0"/>
              <a:t>The Kernel is the core component of OS. As users, we don't interact with the kernel directly.</a:t>
            </a:r>
          </a:p>
          <a:p>
            <a:pPr marL="1257300" lvl="2" indent="-342900">
              <a:buFont typeface="Arial" panose="020B0604020202020204" pitchFamily="34" charset="0"/>
              <a:buChar char="•"/>
            </a:pPr>
            <a:r>
              <a:rPr lang="en-US" sz="2000" dirty="0"/>
              <a:t>It interacts directly with the hardware.</a:t>
            </a:r>
          </a:p>
          <a:p>
            <a:pPr marL="1257300" lvl="2" indent="-342900">
              <a:buFont typeface="Arial" panose="020B0604020202020204" pitchFamily="34" charset="0"/>
              <a:buChar char="•"/>
            </a:pPr>
            <a:r>
              <a:rPr lang="en-US" sz="2000" dirty="0"/>
              <a:t>It manages the hardware resources.</a:t>
            </a:r>
            <a:endParaRPr lang="en-IN" sz="2000" dirty="0"/>
          </a:p>
        </p:txBody>
      </p:sp>
      <p:pic>
        <p:nvPicPr>
          <p:cNvPr id="4" name="Picture 3">
            <a:extLst>
              <a:ext uri="{FF2B5EF4-FFF2-40B4-BE49-F238E27FC236}">
                <a16:creationId xmlns:a16="http://schemas.microsoft.com/office/drawing/2014/main" id="{07A33D9F-76A3-0F54-8381-6E60629659A2}"/>
              </a:ext>
            </a:extLst>
          </p:cNvPr>
          <p:cNvPicPr>
            <a:picLocks noChangeAspect="1"/>
          </p:cNvPicPr>
          <p:nvPr/>
        </p:nvPicPr>
        <p:blipFill>
          <a:blip r:embed="rId2"/>
          <a:stretch>
            <a:fillRect/>
          </a:stretch>
        </p:blipFill>
        <p:spPr>
          <a:xfrm>
            <a:off x="4152551" y="1918109"/>
            <a:ext cx="2870302" cy="4262670"/>
          </a:xfrm>
          <a:prstGeom prst="rect">
            <a:avLst/>
          </a:prstGeom>
        </p:spPr>
      </p:pic>
    </p:spTree>
    <p:extLst>
      <p:ext uri="{BB962C8B-B14F-4D97-AF65-F5344CB8AC3E}">
        <p14:creationId xmlns:p14="http://schemas.microsoft.com/office/powerpoint/2010/main" val="3005555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33739-0155-3E12-B804-DF8220BD7CE5}"/>
              </a:ext>
            </a:extLst>
          </p:cNvPr>
          <p:cNvSpPr txBox="1"/>
          <p:nvPr/>
        </p:nvSpPr>
        <p:spPr>
          <a:xfrm>
            <a:off x="494951" y="385894"/>
            <a:ext cx="11148968" cy="1323439"/>
          </a:xfrm>
          <a:prstGeom prst="rect">
            <a:avLst/>
          </a:prstGeom>
          <a:noFill/>
        </p:spPr>
        <p:txBody>
          <a:bodyPr wrap="square" rtlCol="0">
            <a:spAutoFit/>
          </a:bodyPr>
          <a:lstStyle/>
          <a:p>
            <a:r>
              <a:rPr lang="en-IN" sz="2000" b="1" dirty="0"/>
              <a:t>Linux Kernel:</a:t>
            </a:r>
          </a:p>
          <a:p>
            <a:pPr marL="1257300" lvl="2" indent="-342900">
              <a:buFont typeface="Arial" panose="020B0604020202020204" pitchFamily="34" charset="0"/>
              <a:buChar char="•"/>
            </a:pPr>
            <a:r>
              <a:rPr lang="en-US" sz="2000" dirty="0"/>
              <a:t>Linux is a free and open-source OS Kernel developed by Linus Torvalds.</a:t>
            </a:r>
          </a:p>
          <a:p>
            <a:pPr marL="1257300" lvl="2" indent="-342900">
              <a:buFont typeface="Arial" panose="020B0604020202020204" pitchFamily="34" charset="0"/>
              <a:buChar char="•"/>
            </a:pPr>
            <a:r>
              <a:rPr lang="en-US" sz="2000" dirty="0"/>
              <a:t>Operating Systems made from software based on Linux Kernel are referred to as Linux Distributions (or Linux Distros).</a:t>
            </a:r>
            <a:endParaRPr lang="en-IN" sz="2000" dirty="0"/>
          </a:p>
        </p:txBody>
      </p:sp>
      <p:pic>
        <p:nvPicPr>
          <p:cNvPr id="4" name="Picture 3">
            <a:extLst>
              <a:ext uri="{FF2B5EF4-FFF2-40B4-BE49-F238E27FC236}">
                <a16:creationId xmlns:a16="http://schemas.microsoft.com/office/drawing/2014/main" id="{BA450E9F-FC9E-791D-2ED1-C4A720C99E49}"/>
              </a:ext>
            </a:extLst>
          </p:cNvPr>
          <p:cNvPicPr>
            <a:picLocks noChangeAspect="1"/>
          </p:cNvPicPr>
          <p:nvPr/>
        </p:nvPicPr>
        <p:blipFill>
          <a:blip r:embed="rId2"/>
          <a:stretch>
            <a:fillRect/>
          </a:stretch>
        </p:blipFill>
        <p:spPr>
          <a:xfrm>
            <a:off x="2883759" y="1832513"/>
            <a:ext cx="4981575" cy="4333875"/>
          </a:xfrm>
          <a:prstGeom prst="rect">
            <a:avLst/>
          </a:prstGeom>
        </p:spPr>
      </p:pic>
    </p:spTree>
    <p:extLst>
      <p:ext uri="{BB962C8B-B14F-4D97-AF65-F5344CB8AC3E}">
        <p14:creationId xmlns:p14="http://schemas.microsoft.com/office/powerpoint/2010/main" val="671425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B5E9F-89CE-B38B-02A2-18D96D185625}"/>
              </a:ext>
            </a:extLst>
          </p:cNvPr>
          <p:cNvSpPr txBox="1"/>
          <p:nvPr/>
        </p:nvSpPr>
        <p:spPr>
          <a:xfrm>
            <a:off x="604007" y="578840"/>
            <a:ext cx="11367082" cy="1631216"/>
          </a:xfrm>
          <a:prstGeom prst="rect">
            <a:avLst/>
          </a:prstGeom>
          <a:noFill/>
        </p:spPr>
        <p:txBody>
          <a:bodyPr wrap="square" rtlCol="0">
            <a:spAutoFit/>
          </a:bodyPr>
          <a:lstStyle/>
          <a:p>
            <a:r>
              <a:rPr lang="en-IN" sz="2000" b="1" dirty="0"/>
              <a:t>Components of OS:</a:t>
            </a:r>
          </a:p>
          <a:p>
            <a:r>
              <a:rPr lang="en-US" sz="2000" dirty="0"/>
              <a:t>Broadly we can categorize components of </a:t>
            </a:r>
            <a:r>
              <a:rPr lang="en-US" sz="2000" dirty="0" err="1"/>
              <a:t>os</a:t>
            </a:r>
            <a:r>
              <a:rPr lang="en-US" sz="2000" dirty="0"/>
              <a:t> are</a:t>
            </a:r>
          </a:p>
          <a:p>
            <a:pPr marL="1257300" lvl="2" indent="-342900">
              <a:buFont typeface="Arial" panose="020B0604020202020204" pitchFamily="34" charset="0"/>
              <a:buChar char="•"/>
            </a:pPr>
            <a:r>
              <a:rPr lang="en-US" sz="2000" dirty="0"/>
              <a:t>Userspace</a:t>
            </a:r>
          </a:p>
          <a:p>
            <a:pPr marL="1257300" lvl="2" indent="-342900">
              <a:buFont typeface="Arial" panose="020B0604020202020204" pitchFamily="34" charset="0"/>
              <a:buChar char="•"/>
            </a:pPr>
            <a:r>
              <a:rPr lang="en-US" sz="2000" dirty="0"/>
              <a:t>Kernel</a:t>
            </a:r>
          </a:p>
          <a:p>
            <a:r>
              <a:rPr lang="en-US" sz="2000" dirty="0"/>
              <a:t>All apps interact with the kernel. The kernel will interact with hardware</a:t>
            </a:r>
            <a:endParaRPr lang="en-IN" sz="2000" dirty="0"/>
          </a:p>
        </p:txBody>
      </p:sp>
      <p:pic>
        <p:nvPicPr>
          <p:cNvPr id="4" name="Picture 3">
            <a:extLst>
              <a:ext uri="{FF2B5EF4-FFF2-40B4-BE49-F238E27FC236}">
                <a16:creationId xmlns:a16="http://schemas.microsoft.com/office/drawing/2014/main" id="{5014D1B0-729F-82A9-385D-8E9893080355}"/>
              </a:ext>
            </a:extLst>
          </p:cNvPr>
          <p:cNvPicPr>
            <a:picLocks noChangeAspect="1"/>
          </p:cNvPicPr>
          <p:nvPr/>
        </p:nvPicPr>
        <p:blipFill>
          <a:blip r:embed="rId2"/>
          <a:stretch>
            <a:fillRect/>
          </a:stretch>
        </p:blipFill>
        <p:spPr>
          <a:xfrm>
            <a:off x="1463684" y="2523427"/>
            <a:ext cx="8829607" cy="3642482"/>
          </a:xfrm>
          <a:prstGeom prst="rect">
            <a:avLst/>
          </a:prstGeom>
        </p:spPr>
      </p:pic>
    </p:spTree>
    <p:extLst>
      <p:ext uri="{BB962C8B-B14F-4D97-AF65-F5344CB8AC3E}">
        <p14:creationId xmlns:p14="http://schemas.microsoft.com/office/powerpoint/2010/main" val="1867860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784C5-AC5D-2568-476D-3FE4BD145472}"/>
              </a:ext>
            </a:extLst>
          </p:cNvPr>
          <p:cNvSpPr txBox="1"/>
          <p:nvPr/>
        </p:nvSpPr>
        <p:spPr>
          <a:xfrm>
            <a:off x="704674" y="998290"/>
            <a:ext cx="11216081" cy="1631216"/>
          </a:xfrm>
          <a:prstGeom prst="rect">
            <a:avLst/>
          </a:prstGeom>
          <a:noFill/>
        </p:spPr>
        <p:txBody>
          <a:bodyPr wrap="square" rtlCol="0">
            <a:spAutoFit/>
          </a:bodyPr>
          <a:lstStyle/>
          <a:p>
            <a:r>
              <a:rPr lang="en-IN" sz="2000" b="1" dirty="0"/>
              <a:t>Userspace:</a:t>
            </a:r>
          </a:p>
          <a:p>
            <a:pPr marL="1257300" lvl="2" indent="-342900">
              <a:buFont typeface="Arial" panose="020B0604020202020204" pitchFamily="34" charset="0"/>
              <a:buChar char="•"/>
            </a:pPr>
            <a:r>
              <a:rPr lang="en-US" sz="2000" dirty="0"/>
              <a:t>Userspace is everything outside the kernel.</a:t>
            </a:r>
          </a:p>
          <a:p>
            <a:pPr marL="1257300" lvl="2" indent="-342900">
              <a:buFont typeface="Arial" panose="020B0604020202020204" pitchFamily="34" charset="0"/>
              <a:buChar char="•"/>
            </a:pPr>
            <a:r>
              <a:rPr lang="en-US" sz="2000" dirty="0"/>
              <a:t>Programs we interact with directly are part of Userspace which are Text Editors, Music Players, User Interfaces, etc.</a:t>
            </a:r>
          </a:p>
          <a:p>
            <a:pPr marL="1257300" lvl="2" indent="-342900">
              <a:buFont typeface="Arial" panose="020B0604020202020204" pitchFamily="34" charset="0"/>
              <a:buChar char="•"/>
            </a:pPr>
            <a:r>
              <a:rPr lang="en-US" sz="2000" dirty="0"/>
              <a:t>Userspace can include some OS programs like the GUI etc.</a:t>
            </a:r>
            <a:endParaRPr lang="en-IN" sz="2000" dirty="0"/>
          </a:p>
        </p:txBody>
      </p:sp>
      <p:pic>
        <p:nvPicPr>
          <p:cNvPr id="4" name="Picture 3">
            <a:extLst>
              <a:ext uri="{FF2B5EF4-FFF2-40B4-BE49-F238E27FC236}">
                <a16:creationId xmlns:a16="http://schemas.microsoft.com/office/drawing/2014/main" id="{5A4B3F36-0091-1A9C-124A-D70BA4200B26}"/>
              </a:ext>
            </a:extLst>
          </p:cNvPr>
          <p:cNvPicPr>
            <a:picLocks noChangeAspect="1"/>
          </p:cNvPicPr>
          <p:nvPr/>
        </p:nvPicPr>
        <p:blipFill>
          <a:blip r:embed="rId2"/>
          <a:stretch>
            <a:fillRect/>
          </a:stretch>
        </p:blipFill>
        <p:spPr>
          <a:xfrm>
            <a:off x="3573710" y="3513632"/>
            <a:ext cx="4644399" cy="2036503"/>
          </a:xfrm>
          <a:prstGeom prst="rect">
            <a:avLst/>
          </a:prstGeom>
        </p:spPr>
      </p:pic>
    </p:spTree>
    <p:extLst>
      <p:ext uri="{BB962C8B-B14F-4D97-AF65-F5344CB8AC3E}">
        <p14:creationId xmlns:p14="http://schemas.microsoft.com/office/powerpoint/2010/main" val="2425171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4FA142-A454-1199-23D4-2EDEFE96AFAC}"/>
              </a:ext>
            </a:extLst>
          </p:cNvPr>
          <p:cNvSpPr txBox="1"/>
          <p:nvPr/>
        </p:nvSpPr>
        <p:spPr>
          <a:xfrm>
            <a:off x="235670" y="137564"/>
            <a:ext cx="11813718" cy="6232475"/>
          </a:xfrm>
          <a:prstGeom prst="rect">
            <a:avLst/>
          </a:prstGeom>
          <a:noFill/>
        </p:spPr>
        <p:txBody>
          <a:bodyPr wrap="square" rtlCol="0">
            <a:spAutoFit/>
          </a:bodyPr>
          <a:lstStyle/>
          <a:p>
            <a:pPr marL="342900" indent="-342900">
              <a:buFont typeface="Wingdings" panose="05000000000000000000" pitchFamily="2" charset="2"/>
              <a:buChar char="q"/>
            </a:pPr>
            <a:r>
              <a:rPr lang="en-IN" sz="1900" b="1" dirty="0"/>
              <a:t>Number Systems</a:t>
            </a:r>
          </a:p>
          <a:p>
            <a:r>
              <a:rPr lang="en-IN" sz="1900" b="1" dirty="0"/>
              <a:t>	</a:t>
            </a:r>
            <a:r>
              <a:rPr lang="en-IN" sz="1900" dirty="0"/>
              <a:t>A writing system for expressing numbers.</a:t>
            </a:r>
          </a:p>
          <a:p>
            <a:endParaRPr lang="en-IN" sz="1900" dirty="0"/>
          </a:p>
          <a:p>
            <a:r>
              <a:rPr lang="en-IN" sz="1900" dirty="0"/>
              <a:t>	</a:t>
            </a:r>
            <a:r>
              <a:rPr lang="en-IN" sz="1900" b="1" dirty="0"/>
              <a:t>Decimal Notation:</a:t>
            </a:r>
          </a:p>
          <a:p>
            <a:r>
              <a:rPr lang="en-IN" sz="1900" b="1" dirty="0"/>
              <a:t>	</a:t>
            </a:r>
            <a:r>
              <a:rPr lang="en-IN" sz="1900" dirty="0"/>
              <a:t>   Digits: 0 – 9</a:t>
            </a:r>
          </a:p>
          <a:p>
            <a:r>
              <a:rPr lang="en-IN" sz="1900" b="1" dirty="0"/>
              <a:t>	   Ex: </a:t>
            </a:r>
            <a:r>
              <a:rPr lang="en-IN" sz="1900" dirty="0"/>
              <a:t>4175 </a:t>
            </a:r>
          </a:p>
          <a:p>
            <a:r>
              <a:rPr lang="en-IN" sz="1900" b="1" dirty="0"/>
              <a:t>	   Decimal Representation: </a:t>
            </a:r>
          </a:p>
          <a:p>
            <a:r>
              <a:rPr lang="en-IN" sz="1900" b="1" dirty="0"/>
              <a:t>		</a:t>
            </a:r>
            <a:r>
              <a:rPr lang="en-IN" sz="1900" dirty="0"/>
              <a:t>4 X 10³ + 1 X 10² + 7 X 10¹ + 5 X 1</a:t>
            </a:r>
            <a:r>
              <a:rPr lang="en-IN" dirty="0">
                <a:latin typeface="arial" panose="020B0604020202020204" pitchFamily="34" charset="0"/>
              </a:rPr>
              <a:t>0</a:t>
            </a:r>
            <a:r>
              <a:rPr lang="en-IN" sz="1800" i="0" baseline="30000" dirty="0">
                <a:effectLst/>
                <a:latin typeface="arial" panose="020B0604020202020204" pitchFamily="34" charset="0"/>
              </a:rPr>
              <a:t>0</a:t>
            </a:r>
            <a:r>
              <a:rPr lang="en-IN" sz="1900" dirty="0"/>
              <a:t> = 4175</a:t>
            </a:r>
          </a:p>
          <a:p>
            <a:endParaRPr lang="en-IN" sz="1900" dirty="0"/>
          </a:p>
          <a:p>
            <a:r>
              <a:rPr lang="en-IN" sz="1900" b="1" dirty="0"/>
              <a:t>	Radix/Base:</a:t>
            </a:r>
          </a:p>
          <a:p>
            <a:r>
              <a:rPr lang="en-IN" sz="1900" b="1" dirty="0"/>
              <a:t>	   </a:t>
            </a:r>
            <a:r>
              <a:rPr lang="en-IN" sz="1900" dirty="0"/>
              <a:t>The number of unique symbols or digits used to represent numbers in that notation is called the Base. </a:t>
            </a:r>
          </a:p>
          <a:p>
            <a:r>
              <a:rPr lang="en-IN" sz="1900" b="1" dirty="0"/>
              <a:t>	   Decimal Notation Has Base: </a:t>
            </a:r>
            <a:r>
              <a:rPr lang="en-IN" sz="1900" dirty="0"/>
              <a:t>10</a:t>
            </a:r>
          </a:p>
          <a:p>
            <a:r>
              <a:rPr lang="en-IN" sz="1900" b="1" dirty="0"/>
              <a:t>	   Binary Notation Has Base: </a:t>
            </a:r>
            <a:r>
              <a:rPr lang="en-IN" sz="1900" dirty="0"/>
              <a:t>2</a:t>
            </a:r>
          </a:p>
          <a:p>
            <a:endParaRPr lang="en-IN" sz="1900" dirty="0"/>
          </a:p>
          <a:p>
            <a:r>
              <a:rPr lang="en-IN" sz="1900" b="1" dirty="0"/>
              <a:t>	Binary Notation:</a:t>
            </a:r>
          </a:p>
          <a:p>
            <a:r>
              <a:rPr lang="en-IN" sz="1900" b="1" dirty="0"/>
              <a:t>	   </a:t>
            </a:r>
            <a:r>
              <a:rPr lang="en-IN" sz="1900" dirty="0"/>
              <a:t>The only notation that computers understand.</a:t>
            </a:r>
          </a:p>
          <a:p>
            <a:r>
              <a:rPr lang="en-IN" sz="1900" b="1" dirty="0"/>
              <a:t>	   </a:t>
            </a:r>
            <a:r>
              <a:rPr lang="en-IN" sz="1900" dirty="0"/>
              <a:t>Digits: 0, 1</a:t>
            </a:r>
          </a:p>
          <a:p>
            <a:r>
              <a:rPr lang="en-IN" sz="1900" b="1" dirty="0"/>
              <a:t>	   Ex: </a:t>
            </a:r>
            <a:r>
              <a:rPr lang="en-IN" sz="1900" dirty="0"/>
              <a:t>1101</a:t>
            </a:r>
          </a:p>
          <a:p>
            <a:r>
              <a:rPr lang="en-IN" sz="1900" b="1" dirty="0"/>
              <a:t>	   Binary Representation:</a:t>
            </a:r>
          </a:p>
          <a:p>
            <a:r>
              <a:rPr lang="en-IN" sz="1900" b="1" dirty="0"/>
              <a:t>		</a:t>
            </a:r>
            <a:r>
              <a:rPr lang="en-IN" sz="1900" dirty="0"/>
              <a:t> 1 X 2³ + 1 X 2² + 0 X 2¹ + 1 X 2</a:t>
            </a:r>
            <a:r>
              <a:rPr lang="en-IN" sz="1800" i="0" baseline="30000" dirty="0">
                <a:effectLst/>
                <a:latin typeface="arial" panose="020B0604020202020204" pitchFamily="34" charset="0"/>
              </a:rPr>
              <a:t>0</a:t>
            </a:r>
            <a:endParaRPr lang="en-IN" sz="1900" dirty="0"/>
          </a:p>
          <a:p>
            <a:r>
              <a:rPr lang="en-IN" sz="1900" b="1" dirty="0"/>
              <a:t>		 </a:t>
            </a:r>
            <a:r>
              <a:rPr lang="en-IN" sz="1900" dirty="0"/>
              <a:t>8 + 4 + 1 = 13</a:t>
            </a:r>
            <a:endParaRPr lang="en-IN" sz="1900" b="1" dirty="0"/>
          </a:p>
        </p:txBody>
      </p:sp>
    </p:spTree>
    <p:extLst>
      <p:ext uri="{BB962C8B-B14F-4D97-AF65-F5344CB8AC3E}">
        <p14:creationId xmlns:p14="http://schemas.microsoft.com/office/powerpoint/2010/main" val="2152345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3D549-C64C-2D12-E093-975652E36D91}"/>
              </a:ext>
            </a:extLst>
          </p:cNvPr>
          <p:cNvSpPr txBox="1"/>
          <p:nvPr/>
        </p:nvSpPr>
        <p:spPr>
          <a:xfrm>
            <a:off x="704675" y="629174"/>
            <a:ext cx="10721131" cy="5139869"/>
          </a:xfrm>
          <a:prstGeom prst="rect">
            <a:avLst/>
          </a:prstGeom>
          <a:noFill/>
        </p:spPr>
        <p:txBody>
          <a:bodyPr wrap="square" rtlCol="0">
            <a:spAutoFit/>
          </a:bodyPr>
          <a:lstStyle/>
          <a:p>
            <a:r>
              <a:rPr lang="en-IN" sz="2000" b="1" dirty="0"/>
              <a:t>Responsibilities of OS:</a:t>
            </a:r>
          </a:p>
          <a:p>
            <a:endParaRPr lang="en-IN" sz="2000" b="1" dirty="0"/>
          </a:p>
          <a:p>
            <a:r>
              <a:rPr lang="en-IN" b="1" dirty="0"/>
              <a:t>Abstraction:</a:t>
            </a:r>
          </a:p>
          <a:p>
            <a:r>
              <a:rPr lang="en-IN" b="1" dirty="0"/>
              <a:t>	</a:t>
            </a:r>
            <a:r>
              <a:rPr lang="en-US" dirty="0"/>
              <a:t>Abstraction means hiding the unnecessary complex inner details and showing only the relevant features. Once the operating system is up we no longer deal with the internals. For example, consider a car driver he does need to know how the engine works in the car. he/she simply needs to know few things like steering, gear, and so on.</a:t>
            </a:r>
          </a:p>
          <a:p>
            <a:pPr marL="1200150" lvl="2" indent="-285750">
              <a:buFont typeface="Arial" panose="020B0604020202020204" pitchFamily="34" charset="0"/>
              <a:buChar char="•"/>
            </a:pPr>
            <a:r>
              <a:rPr lang="en-US" dirty="0"/>
              <a:t>Operating System abstracts away the complex details of the underlying hardware.</a:t>
            </a:r>
          </a:p>
          <a:p>
            <a:pPr marL="1200150" lvl="2" indent="-285750">
              <a:buFont typeface="Arial" panose="020B0604020202020204" pitchFamily="34" charset="0"/>
              <a:buChar char="•"/>
            </a:pPr>
            <a:r>
              <a:rPr lang="en-US" dirty="0"/>
              <a:t>It provides a common API to applications and services.</a:t>
            </a:r>
          </a:p>
          <a:p>
            <a:pPr marL="1200150" lvl="2" indent="-285750">
              <a:buFont typeface="Arial" panose="020B0604020202020204" pitchFamily="34" charset="0"/>
              <a:buChar char="•"/>
            </a:pPr>
            <a:r>
              <a:rPr lang="en-US" dirty="0"/>
              <a:t>Thus, It simplifies development applications.</a:t>
            </a:r>
            <a:endParaRPr lang="en-IN" dirty="0"/>
          </a:p>
          <a:p>
            <a:endParaRPr lang="en-IN" b="1" dirty="0"/>
          </a:p>
          <a:p>
            <a:r>
              <a:rPr lang="en-IN" b="1" dirty="0"/>
              <a:t>Resource Management:</a:t>
            </a:r>
          </a:p>
          <a:p>
            <a:r>
              <a:rPr lang="en-IN" dirty="0"/>
              <a:t>	</a:t>
            </a:r>
            <a:r>
              <a:rPr lang="en-US" dirty="0"/>
              <a:t>Resource management is one of the important tasks for OS. power, memory, CPU, and so on are resources. For example, Mobile/laptop use multiple applications at the same time like chrome, music app, chat app. These applications required CPU, ram, GPU resources.</a:t>
            </a:r>
          </a:p>
          <a:p>
            <a:pPr marL="1200150" lvl="2" indent="-285750">
              <a:buFont typeface="Arial" panose="020B0604020202020204" pitchFamily="34" charset="0"/>
              <a:buChar char="•"/>
            </a:pPr>
            <a:r>
              <a:rPr lang="en-US" dirty="0"/>
              <a:t>Operating System allocates hardware resources to applications in a fairway.</a:t>
            </a:r>
          </a:p>
          <a:p>
            <a:pPr marL="1200150" lvl="2" indent="-285750">
              <a:buFont typeface="Arial" panose="020B0604020202020204" pitchFamily="34" charset="0"/>
              <a:buChar char="•"/>
            </a:pPr>
            <a:r>
              <a:rPr lang="en-US" dirty="0"/>
              <a:t>It makes efficient use of the limited resources.</a:t>
            </a:r>
          </a:p>
          <a:p>
            <a:pPr marL="1200150" lvl="2" indent="-285750">
              <a:buFont typeface="Arial" panose="020B0604020202020204" pitchFamily="34" charset="0"/>
              <a:buChar char="•"/>
            </a:pPr>
            <a:r>
              <a:rPr lang="en-US" dirty="0"/>
              <a:t>It prevents improper use of computer resources.</a:t>
            </a:r>
            <a:endParaRPr lang="en-IN" dirty="0"/>
          </a:p>
        </p:txBody>
      </p:sp>
    </p:spTree>
    <p:extLst>
      <p:ext uri="{BB962C8B-B14F-4D97-AF65-F5344CB8AC3E}">
        <p14:creationId xmlns:p14="http://schemas.microsoft.com/office/powerpoint/2010/main" val="820413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4B00CD-0566-3EAB-82F7-C2E4A2EECD63}"/>
              </a:ext>
            </a:extLst>
          </p:cNvPr>
          <p:cNvSpPr txBox="1"/>
          <p:nvPr/>
        </p:nvSpPr>
        <p:spPr>
          <a:xfrm>
            <a:off x="562062" y="419450"/>
            <a:ext cx="9597005" cy="1477328"/>
          </a:xfrm>
          <a:prstGeom prst="rect">
            <a:avLst/>
          </a:prstGeom>
          <a:noFill/>
        </p:spPr>
        <p:txBody>
          <a:bodyPr wrap="square" rtlCol="0">
            <a:spAutoFit/>
          </a:bodyPr>
          <a:lstStyle/>
          <a:p>
            <a:r>
              <a:rPr lang="en-IN" b="1" dirty="0"/>
              <a:t>Isolation and Protection:</a:t>
            </a:r>
          </a:p>
          <a:p>
            <a:pPr marL="1200150" lvl="2" indent="-285750">
              <a:buFont typeface="Arial" panose="020B0604020202020204" pitchFamily="34" charset="0"/>
              <a:buChar char="•"/>
            </a:pPr>
            <a:r>
              <a:rPr lang="en-US" dirty="0"/>
              <a:t>Operating System Provides a safe way for multiple applications to simultaneously run without interfering with each other.</a:t>
            </a:r>
          </a:p>
          <a:p>
            <a:pPr marL="1200150" lvl="2" indent="-285750">
              <a:buFont typeface="Arial" panose="020B0604020202020204" pitchFamily="34" charset="0"/>
              <a:buChar char="•"/>
            </a:pPr>
            <a:r>
              <a:rPr lang="en-US" dirty="0"/>
              <a:t>It protects applications from each other. If one application fails Operating System ensures that it does not affect others.</a:t>
            </a:r>
            <a:endParaRPr lang="en-IN" dirty="0"/>
          </a:p>
        </p:txBody>
      </p:sp>
      <p:sp>
        <p:nvSpPr>
          <p:cNvPr id="3" name="TextBox 2">
            <a:extLst>
              <a:ext uri="{FF2B5EF4-FFF2-40B4-BE49-F238E27FC236}">
                <a16:creationId xmlns:a16="http://schemas.microsoft.com/office/drawing/2014/main" id="{E2BC1962-C8DF-3789-A51A-1AF5D11A3EB9}"/>
              </a:ext>
            </a:extLst>
          </p:cNvPr>
          <p:cNvSpPr txBox="1"/>
          <p:nvPr/>
        </p:nvSpPr>
        <p:spPr>
          <a:xfrm>
            <a:off x="595618" y="2315361"/>
            <a:ext cx="8338657" cy="1200329"/>
          </a:xfrm>
          <a:prstGeom prst="rect">
            <a:avLst/>
          </a:prstGeom>
          <a:noFill/>
        </p:spPr>
        <p:txBody>
          <a:bodyPr wrap="square" rtlCol="0">
            <a:spAutoFit/>
          </a:bodyPr>
          <a:lstStyle/>
          <a:p>
            <a:r>
              <a:rPr lang="en-IN" b="1" dirty="0"/>
              <a:t>Multi-User System:</a:t>
            </a:r>
          </a:p>
          <a:p>
            <a:r>
              <a:rPr lang="en-US" dirty="0"/>
              <a:t>In Laptops, computers, multiple users can access at the same time. Resource management between the apps used by each user is the responsibility of the operating system.</a:t>
            </a:r>
            <a:endParaRPr lang="en-IN" dirty="0"/>
          </a:p>
        </p:txBody>
      </p:sp>
      <p:pic>
        <p:nvPicPr>
          <p:cNvPr id="5" name="Picture 4">
            <a:extLst>
              <a:ext uri="{FF2B5EF4-FFF2-40B4-BE49-F238E27FC236}">
                <a16:creationId xmlns:a16="http://schemas.microsoft.com/office/drawing/2014/main" id="{4E350BF6-05BA-9E0E-9112-D6BB77E9E48B}"/>
              </a:ext>
            </a:extLst>
          </p:cNvPr>
          <p:cNvPicPr>
            <a:picLocks noChangeAspect="1"/>
          </p:cNvPicPr>
          <p:nvPr/>
        </p:nvPicPr>
        <p:blipFill>
          <a:blip r:embed="rId2"/>
          <a:stretch>
            <a:fillRect/>
          </a:stretch>
        </p:blipFill>
        <p:spPr>
          <a:xfrm>
            <a:off x="3151514" y="3606087"/>
            <a:ext cx="5158087" cy="2408820"/>
          </a:xfrm>
          <a:prstGeom prst="rect">
            <a:avLst/>
          </a:prstGeom>
        </p:spPr>
      </p:pic>
    </p:spTree>
    <p:extLst>
      <p:ext uri="{BB962C8B-B14F-4D97-AF65-F5344CB8AC3E}">
        <p14:creationId xmlns:p14="http://schemas.microsoft.com/office/powerpoint/2010/main" val="4294048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626F8-FADB-FE4D-B101-799571CE4D25}"/>
              </a:ext>
            </a:extLst>
          </p:cNvPr>
          <p:cNvSpPr txBox="1"/>
          <p:nvPr/>
        </p:nvSpPr>
        <p:spPr>
          <a:xfrm>
            <a:off x="360727" y="352338"/>
            <a:ext cx="11182524" cy="2646878"/>
          </a:xfrm>
          <a:prstGeom prst="rect">
            <a:avLst/>
          </a:prstGeom>
          <a:noFill/>
        </p:spPr>
        <p:txBody>
          <a:bodyPr wrap="square" rtlCol="0">
            <a:spAutoFit/>
          </a:bodyPr>
          <a:lstStyle/>
          <a:p>
            <a:r>
              <a:rPr lang="en-IN" sz="2000" b="1" dirty="0"/>
              <a:t>File and File Systems:</a:t>
            </a:r>
          </a:p>
          <a:p>
            <a:endParaRPr lang="en-IN" sz="2000" b="1" dirty="0"/>
          </a:p>
          <a:p>
            <a:r>
              <a:rPr lang="en-IN" b="1" dirty="0"/>
              <a:t>File:</a:t>
            </a:r>
          </a:p>
          <a:p>
            <a:r>
              <a:rPr lang="en-IN" dirty="0"/>
              <a:t>        </a:t>
            </a:r>
            <a:r>
              <a:rPr lang="en-US" dirty="0"/>
              <a:t>A file is a collection of related information that is stored on the storage medium.</a:t>
            </a:r>
          </a:p>
          <a:p>
            <a:endParaRPr lang="en-US" dirty="0"/>
          </a:p>
          <a:p>
            <a:r>
              <a:rPr lang="en-IN" b="1" dirty="0"/>
              <a:t>File Extensions:</a:t>
            </a:r>
          </a:p>
          <a:p>
            <a:pPr marL="742950" lvl="1" indent="-285750">
              <a:buFont typeface="Arial" panose="020B0604020202020204" pitchFamily="34" charset="0"/>
              <a:buChar char="•"/>
            </a:pPr>
            <a:r>
              <a:rPr lang="en-US" dirty="0"/>
              <a:t>Files may have an extension that is used to denote the type of file.</a:t>
            </a:r>
          </a:p>
          <a:p>
            <a:pPr marL="742950" lvl="1" indent="-285750">
              <a:buFont typeface="Arial" panose="020B0604020202020204" pitchFamily="34" charset="0"/>
              <a:buChar char="•"/>
            </a:pPr>
            <a:r>
              <a:rPr lang="en-US" dirty="0"/>
              <a:t>Programs open and operate files based on the file extension.</a:t>
            </a:r>
          </a:p>
          <a:p>
            <a:pPr marL="742950" lvl="1" indent="-285750">
              <a:buFont typeface="Arial" panose="020B0604020202020204" pitchFamily="34" charset="0"/>
              <a:buChar char="•"/>
            </a:pPr>
            <a:r>
              <a:rPr lang="en-US" dirty="0"/>
              <a:t>Image &amp; Video Extensions: .jpeg, .</a:t>
            </a:r>
            <a:r>
              <a:rPr lang="en-US" dirty="0" err="1"/>
              <a:t>png</a:t>
            </a:r>
            <a:r>
              <a:rPr lang="en-US" dirty="0"/>
              <a:t>, .tiff, .mp4, .mov</a:t>
            </a:r>
            <a:endParaRPr lang="en-IN" dirty="0"/>
          </a:p>
        </p:txBody>
      </p:sp>
      <p:pic>
        <p:nvPicPr>
          <p:cNvPr id="4" name="Picture 3">
            <a:extLst>
              <a:ext uri="{FF2B5EF4-FFF2-40B4-BE49-F238E27FC236}">
                <a16:creationId xmlns:a16="http://schemas.microsoft.com/office/drawing/2014/main" id="{9E4BBE22-8E03-0CAD-FD98-D961A8F657C7}"/>
              </a:ext>
            </a:extLst>
          </p:cNvPr>
          <p:cNvPicPr>
            <a:picLocks noChangeAspect="1"/>
          </p:cNvPicPr>
          <p:nvPr/>
        </p:nvPicPr>
        <p:blipFill>
          <a:blip r:embed="rId2"/>
          <a:stretch>
            <a:fillRect/>
          </a:stretch>
        </p:blipFill>
        <p:spPr>
          <a:xfrm>
            <a:off x="1411491" y="3296873"/>
            <a:ext cx="4158799" cy="1794937"/>
          </a:xfrm>
          <a:prstGeom prst="rect">
            <a:avLst/>
          </a:prstGeom>
        </p:spPr>
      </p:pic>
      <p:sp>
        <p:nvSpPr>
          <p:cNvPr id="6" name="TextBox 5">
            <a:extLst>
              <a:ext uri="{FF2B5EF4-FFF2-40B4-BE49-F238E27FC236}">
                <a16:creationId xmlns:a16="http://schemas.microsoft.com/office/drawing/2014/main" id="{59E49D19-D906-458E-A585-8D5AEB05FD72}"/>
              </a:ext>
            </a:extLst>
          </p:cNvPr>
          <p:cNvSpPr txBox="1"/>
          <p:nvPr/>
        </p:nvSpPr>
        <p:spPr>
          <a:xfrm>
            <a:off x="882941" y="5394013"/>
            <a:ext cx="6094602" cy="369332"/>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24292E"/>
                </a:solidFill>
                <a:effectLst/>
                <a:latin typeface="Inter"/>
              </a:rPr>
              <a:t>Docs: .html, .</a:t>
            </a:r>
            <a:r>
              <a:rPr lang="en-IN" b="0" i="0" dirty="0" err="1">
                <a:solidFill>
                  <a:srgbClr val="24292E"/>
                </a:solidFill>
                <a:effectLst/>
                <a:latin typeface="Inter"/>
              </a:rPr>
              <a:t>js</a:t>
            </a:r>
            <a:r>
              <a:rPr lang="en-IN" b="0" i="0" dirty="0">
                <a:solidFill>
                  <a:srgbClr val="24292E"/>
                </a:solidFill>
                <a:effectLst/>
                <a:latin typeface="Inter"/>
              </a:rPr>
              <a:t>, .</a:t>
            </a:r>
            <a:r>
              <a:rPr lang="en-IN" b="0" i="0" dirty="0" err="1">
                <a:solidFill>
                  <a:srgbClr val="24292E"/>
                </a:solidFill>
                <a:effectLst/>
                <a:latin typeface="Inter"/>
              </a:rPr>
              <a:t>py</a:t>
            </a:r>
            <a:r>
              <a:rPr lang="en-IN" b="0" i="0" dirty="0">
                <a:solidFill>
                  <a:srgbClr val="24292E"/>
                </a:solidFill>
                <a:effectLst/>
                <a:latin typeface="Inter"/>
              </a:rPr>
              <a:t>, .docx, .txt</a:t>
            </a:r>
            <a:endParaRPr lang="en-IN" dirty="0"/>
          </a:p>
        </p:txBody>
      </p:sp>
    </p:spTree>
    <p:extLst>
      <p:ext uri="{BB962C8B-B14F-4D97-AF65-F5344CB8AC3E}">
        <p14:creationId xmlns:p14="http://schemas.microsoft.com/office/powerpoint/2010/main" val="1191275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259503-E7D2-60CD-6F77-A0ED7AE775D7}"/>
              </a:ext>
            </a:extLst>
          </p:cNvPr>
          <p:cNvSpPr txBox="1"/>
          <p:nvPr/>
        </p:nvSpPr>
        <p:spPr>
          <a:xfrm>
            <a:off x="738231" y="880843"/>
            <a:ext cx="11073468" cy="1323439"/>
          </a:xfrm>
          <a:prstGeom prst="rect">
            <a:avLst/>
          </a:prstGeom>
          <a:noFill/>
        </p:spPr>
        <p:txBody>
          <a:bodyPr wrap="square" rtlCol="0">
            <a:spAutoFit/>
          </a:bodyPr>
          <a:lstStyle/>
          <a:p>
            <a:r>
              <a:rPr lang="en-IN" sz="2000" b="1" dirty="0"/>
              <a:t>Files and Folders:</a:t>
            </a:r>
          </a:p>
          <a:p>
            <a:r>
              <a:rPr lang="en-US" sz="2000" dirty="0"/>
              <a:t>Usually, we organize files in folders and these folders are stored in other folders and this continues until we arrive at C:\ drive or some other drive in Windows and Root directory ( / )in Linux-based systems and macOS.</a:t>
            </a:r>
            <a:endParaRPr lang="en-IN" sz="2000" dirty="0"/>
          </a:p>
        </p:txBody>
      </p:sp>
      <p:pic>
        <p:nvPicPr>
          <p:cNvPr id="4" name="Picture 3">
            <a:extLst>
              <a:ext uri="{FF2B5EF4-FFF2-40B4-BE49-F238E27FC236}">
                <a16:creationId xmlns:a16="http://schemas.microsoft.com/office/drawing/2014/main" id="{4C9282C3-1AC9-916A-B6E7-787F10BF6A8B}"/>
              </a:ext>
            </a:extLst>
          </p:cNvPr>
          <p:cNvPicPr>
            <a:picLocks noChangeAspect="1"/>
          </p:cNvPicPr>
          <p:nvPr/>
        </p:nvPicPr>
        <p:blipFill>
          <a:blip r:embed="rId2"/>
          <a:stretch>
            <a:fillRect/>
          </a:stretch>
        </p:blipFill>
        <p:spPr>
          <a:xfrm>
            <a:off x="698034" y="2909668"/>
            <a:ext cx="10896600" cy="2800350"/>
          </a:xfrm>
          <a:prstGeom prst="rect">
            <a:avLst/>
          </a:prstGeom>
        </p:spPr>
      </p:pic>
    </p:spTree>
    <p:extLst>
      <p:ext uri="{BB962C8B-B14F-4D97-AF65-F5344CB8AC3E}">
        <p14:creationId xmlns:p14="http://schemas.microsoft.com/office/powerpoint/2010/main" val="2985928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D6381E-5A3E-3DB0-49A1-111C5F484BA1}"/>
              </a:ext>
            </a:extLst>
          </p:cNvPr>
          <p:cNvSpPr txBox="1"/>
          <p:nvPr/>
        </p:nvSpPr>
        <p:spPr>
          <a:xfrm>
            <a:off x="738231" y="562062"/>
            <a:ext cx="10326848" cy="1323439"/>
          </a:xfrm>
          <a:prstGeom prst="rect">
            <a:avLst/>
          </a:prstGeom>
          <a:noFill/>
        </p:spPr>
        <p:txBody>
          <a:bodyPr wrap="square" rtlCol="0">
            <a:spAutoFit/>
          </a:bodyPr>
          <a:lstStyle/>
          <a:p>
            <a:r>
              <a:rPr lang="en-IN" sz="2000" b="1" dirty="0"/>
              <a:t>File Path:</a:t>
            </a:r>
          </a:p>
          <a:p>
            <a:pPr marL="1257300" lvl="2" indent="-342900">
              <a:buFont typeface="Arial" panose="020B0604020202020204" pitchFamily="34" charset="0"/>
              <a:buChar char="•"/>
            </a:pPr>
            <a:r>
              <a:rPr lang="en-US" sz="2000" dirty="0"/>
              <a:t>The general form of the name of a file or directory specifies a unique location in a file system.</a:t>
            </a:r>
          </a:p>
          <a:p>
            <a:pPr marL="1257300" lvl="2" indent="-342900">
              <a:buFont typeface="Arial" panose="020B0604020202020204" pitchFamily="34" charset="0"/>
              <a:buChar char="•"/>
            </a:pPr>
            <a:r>
              <a:rPr lang="en-US" sz="2000" dirty="0"/>
              <a:t>File path usually is folder names separated by slashes.</a:t>
            </a:r>
            <a:endParaRPr lang="en-IN" sz="2000" dirty="0"/>
          </a:p>
        </p:txBody>
      </p:sp>
      <p:pic>
        <p:nvPicPr>
          <p:cNvPr id="4" name="Picture 3">
            <a:extLst>
              <a:ext uri="{FF2B5EF4-FFF2-40B4-BE49-F238E27FC236}">
                <a16:creationId xmlns:a16="http://schemas.microsoft.com/office/drawing/2014/main" id="{FB41C03F-0174-06C0-240E-81F771C9D430}"/>
              </a:ext>
            </a:extLst>
          </p:cNvPr>
          <p:cNvPicPr>
            <a:picLocks noChangeAspect="1"/>
          </p:cNvPicPr>
          <p:nvPr/>
        </p:nvPicPr>
        <p:blipFill>
          <a:blip r:embed="rId2"/>
          <a:stretch>
            <a:fillRect/>
          </a:stretch>
        </p:blipFill>
        <p:spPr>
          <a:xfrm>
            <a:off x="995924" y="2698723"/>
            <a:ext cx="4736159" cy="3014180"/>
          </a:xfrm>
          <a:prstGeom prst="rect">
            <a:avLst/>
          </a:prstGeom>
        </p:spPr>
      </p:pic>
      <p:pic>
        <p:nvPicPr>
          <p:cNvPr id="6" name="Picture 5">
            <a:extLst>
              <a:ext uri="{FF2B5EF4-FFF2-40B4-BE49-F238E27FC236}">
                <a16:creationId xmlns:a16="http://schemas.microsoft.com/office/drawing/2014/main" id="{BD168873-9DD2-F35A-2B4B-2B7634C61EFF}"/>
              </a:ext>
            </a:extLst>
          </p:cNvPr>
          <p:cNvPicPr>
            <a:picLocks noChangeAspect="1"/>
          </p:cNvPicPr>
          <p:nvPr/>
        </p:nvPicPr>
        <p:blipFill>
          <a:blip r:embed="rId3"/>
          <a:stretch>
            <a:fillRect/>
          </a:stretch>
        </p:blipFill>
        <p:spPr>
          <a:xfrm>
            <a:off x="6794512" y="2564496"/>
            <a:ext cx="4463513" cy="3114850"/>
          </a:xfrm>
          <a:prstGeom prst="rect">
            <a:avLst/>
          </a:prstGeom>
        </p:spPr>
      </p:pic>
    </p:spTree>
    <p:extLst>
      <p:ext uri="{BB962C8B-B14F-4D97-AF65-F5344CB8AC3E}">
        <p14:creationId xmlns:p14="http://schemas.microsoft.com/office/powerpoint/2010/main" val="916842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98DC2-80D2-8AAB-7F52-8CA256295290}"/>
              </a:ext>
            </a:extLst>
          </p:cNvPr>
          <p:cNvSpPr txBox="1"/>
          <p:nvPr/>
        </p:nvSpPr>
        <p:spPr>
          <a:xfrm>
            <a:off x="394283" y="176169"/>
            <a:ext cx="10989578" cy="4093428"/>
          </a:xfrm>
          <a:prstGeom prst="rect">
            <a:avLst/>
          </a:prstGeom>
          <a:noFill/>
        </p:spPr>
        <p:txBody>
          <a:bodyPr wrap="square" rtlCol="0">
            <a:spAutoFit/>
          </a:bodyPr>
          <a:lstStyle/>
          <a:p>
            <a:r>
              <a:rPr lang="en-IN" sz="2000" b="1" dirty="0"/>
              <a:t>File and File Systems:</a:t>
            </a:r>
          </a:p>
          <a:p>
            <a:r>
              <a:rPr lang="en-US" sz="2000" dirty="0"/>
              <a:t>The kernel handles file storage on our machines. There are three main components to handling files on an OS.</a:t>
            </a:r>
          </a:p>
          <a:p>
            <a:pPr marL="1257300" lvl="2" indent="-342900">
              <a:buFont typeface="Arial" panose="020B0604020202020204" pitchFamily="34" charset="0"/>
              <a:buChar char="•"/>
            </a:pPr>
            <a:r>
              <a:rPr lang="en-US" sz="2000" dirty="0"/>
              <a:t>File System</a:t>
            </a:r>
          </a:p>
          <a:p>
            <a:pPr marL="1257300" lvl="2" indent="-342900">
              <a:buFont typeface="Arial" panose="020B0604020202020204" pitchFamily="34" charset="0"/>
              <a:buChar char="•"/>
            </a:pPr>
            <a:r>
              <a:rPr lang="en-US" sz="2000" dirty="0"/>
              <a:t>File Data</a:t>
            </a:r>
          </a:p>
          <a:p>
            <a:pPr marL="1257300" lvl="2" indent="-342900">
              <a:buFont typeface="Arial" panose="020B0604020202020204" pitchFamily="34" charset="0"/>
              <a:buChar char="•"/>
            </a:pPr>
            <a:r>
              <a:rPr lang="en-US" sz="2000" dirty="0"/>
              <a:t>File Metadata</a:t>
            </a:r>
            <a:endParaRPr lang="en-IN" sz="2000" dirty="0"/>
          </a:p>
          <a:p>
            <a:r>
              <a:rPr lang="en-IN" sz="2000" b="1" dirty="0"/>
              <a:t>File Data:</a:t>
            </a:r>
          </a:p>
          <a:p>
            <a:pPr marL="1257300" lvl="2" indent="-342900">
              <a:buFont typeface="Arial" panose="020B0604020202020204" pitchFamily="34" charset="0"/>
              <a:buChar char="•"/>
            </a:pPr>
            <a:r>
              <a:rPr lang="en-US" sz="2000" dirty="0"/>
              <a:t>The data of a file is broken down into pieces of data blocks of a fixed size before storing in a disk.</a:t>
            </a:r>
          </a:p>
          <a:p>
            <a:pPr marL="1257300" lvl="2" indent="-342900">
              <a:buFont typeface="Arial" panose="020B0604020202020204" pitchFamily="34" charset="0"/>
              <a:buChar char="•"/>
            </a:pPr>
            <a:r>
              <a:rPr lang="en-US" sz="2000" dirty="0"/>
              <a:t>Default Block Size is 4 KB. So, the size occupied by a file on the disk will be in multiples of 4 KB.</a:t>
            </a:r>
          </a:p>
          <a:p>
            <a:pPr marL="1257300" lvl="2" indent="-342900">
              <a:buFont typeface="Arial" panose="020B0604020202020204" pitchFamily="34" charset="0"/>
              <a:buChar char="•"/>
            </a:pPr>
            <a:r>
              <a:rPr lang="en-US" sz="2000" dirty="0"/>
              <a:t>Block storage improves faster handling of data because the data isn't stored on one long piece and it can be accessed quicker. It's also better for utilizing storage space.</a:t>
            </a:r>
            <a:endParaRPr lang="en-IN" sz="2000" dirty="0"/>
          </a:p>
        </p:txBody>
      </p:sp>
      <p:pic>
        <p:nvPicPr>
          <p:cNvPr id="4" name="Picture 3">
            <a:extLst>
              <a:ext uri="{FF2B5EF4-FFF2-40B4-BE49-F238E27FC236}">
                <a16:creationId xmlns:a16="http://schemas.microsoft.com/office/drawing/2014/main" id="{0C1DBABB-33F5-5B74-B161-D931CBFFEA5E}"/>
              </a:ext>
            </a:extLst>
          </p:cNvPr>
          <p:cNvPicPr>
            <a:picLocks noChangeAspect="1"/>
          </p:cNvPicPr>
          <p:nvPr/>
        </p:nvPicPr>
        <p:blipFill>
          <a:blip r:embed="rId2"/>
          <a:stretch>
            <a:fillRect/>
          </a:stretch>
        </p:blipFill>
        <p:spPr>
          <a:xfrm>
            <a:off x="4865362" y="4296998"/>
            <a:ext cx="2188991" cy="1944411"/>
          </a:xfrm>
          <a:prstGeom prst="rect">
            <a:avLst/>
          </a:prstGeom>
        </p:spPr>
      </p:pic>
    </p:spTree>
    <p:extLst>
      <p:ext uri="{BB962C8B-B14F-4D97-AF65-F5344CB8AC3E}">
        <p14:creationId xmlns:p14="http://schemas.microsoft.com/office/powerpoint/2010/main" val="150998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E14E3-90A4-BE6C-A7E3-C1EE5E860E28}"/>
              </a:ext>
            </a:extLst>
          </p:cNvPr>
          <p:cNvSpPr txBox="1"/>
          <p:nvPr/>
        </p:nvSpPr>
        <p:spPr>
          <a:xfrm>
            <a:off x="461394" y="285226"/>
            <a:ext cx="11258026" cy="3447098"/>
          </a:xfrm>
          <a:prstGeom prst="rect">
            <a:avLst/>
          </a:prstGeom>
          <a:noFill/>
        </p:spPr>
        <p:txBody>
          <a:bodyPr wrap="square" rtlCol="0">
            <a:spAutoFit/>
          </a:bodyPr>
          <a:lstStyle/>
          <a:p>
            <a:r>
              <a:rPr lang="en-US" sz="2000" b="1" dirty="0"/>
              <a:t>File Content</a:t>
            </a:r>
          </a:p>
          <a:p>
            <a:r>
              <a:rPr lang="en-US" dirty="0"/>
              <a:t>Though everything is stored in binary, files can be classified</a:t>
            </a:r>
          </a:p>
          <a:p>
            <a:pPr marL="1200150" lvl="2" indent="-285750">
              <a:buFont typeface="Arial" panose="020B0604020202020204" pitchFamily="34" charset="0"/>
              <a:buChar char="•"/>
            </a:pPr>
            <a:r>
              <a:rPr lang="en-US" dirty="0"/>
              <a:t>Text Files</a:t>
            </a:r>
          </a:p>
          <a:p>
            <a:pPr marL="1200150" lvl="2" indent="-285750">
              <a:buFont typeface="Arial" panose="020B0604020202020204" pitchFamily="34" charset="0"/>
              <a:buChar char="•"/>
            </a:pPr>
            <a:r>
              <a:rPr lang="en-US" dirty="0"/>
              <a:t>Non - Text Files</a:t>
            </a:r>
          </a:p>
          <a:p>
            <a:endParaRPr lang="en-US" b="1" dirty="0"/>
          </a:p>
          <a:p>
            <a:r>
              <a:rPr lang="en-US" b="1" dirty="0"/>
              <a:t>Text Files:</a:t>
            </a:r>
          </a:p>
          <a:p>
            <a:r>
              <a:rPr lang="en-US" dirty="0"/>
              <a:t>Consists of plain, unformatted words, letters, and punctuation (Unicode Characters) intended to be readable by humans. The text files can be opened by any text editor.</a:t>
            </a:r>
          </a:p>
          <a:p>
            <a:pPr marL="285750" indent="-285750">
              <a:buFont typeface="Arial" panose="020B0604020202020204" pitchFamily="34" charset="0"/>
              <a:buChar char="•"/>
            </a:pPr>
            <a:r>
              <a:rPr lang="en-US" dirty="0"/>
              <a:t>e.g. All Code files and plain text files</a:t>
            </a:r>
          </a:p>
          <a:p>
            <a:endParaRPr lang="en-US" dirty="0"/>
          </a:p>
          <a:p>
            <a:r>
              <a:rPr lang="en-US" b="1" dirty="0"/>
              <a:t>Line Endings:</a:t>
            </a:r>
          </a:p>
          <a:p>
            <a:r>
              <a:rPr lang="en-US" dirty="0"/>
              <a:t>The line ending character when Enter ↲ is typed is different in different Operating Systems.</a:t>
            </a:r>
            <a:endParaRPr lang="en-IN" dirty="0"/>
          </a:p>
        </p:txBody>
      </p:sp>
      <p:pic>
        <p:nvPicPr>
          <p:cNvPr id="4" name="Picture 3">
            <a:extLst>
              <a:ext uri="{FF2B5EF4-FFF2-40B4-BE49-F238E27FC236}">
                <a16:creationId xmlns:a16="http://schemas.microsoft.com/office/drawing/2014/main" id="{B5FBE5F1-9010-F0E6-4B11-8C894203821F}"/>
              </a:ext>
            </a:extLst>
          </p:cNvPr>
          <p:cNvPicPr>
            <a:picLocks noChangeAspect="1"/>
          </p:cNvPicPr>
          <p:nvPr/>
        </p:nvPicPr>
        <p:blipFill>
          <a:blip r:embed="rId2"/>
          <a:stretch>
            <a:fillRect/>
          </a:stretch>
        </p:blipFill>
        <p:spPr>
          <a:xfrm>
            <a:off x="1878304" y="4116941"/>
            <a:ext cx="7915275" cy="1476375"/>
          </a:xfrm>
          <a:prstGeom prst="rect">
            <a:avLst/>
          </a:prstGeom>
        </p:spPr>
      </p:pic>
    </p:spTree>
    <p:extLst>
      <p:ext uri="{BB962C8B-B14F-4D97-AF65-F5344CB8AC3E}">
        <p14:creationId xmlns:p14="http://schemas.microsoft.com/office/powerpoint/2010/main" val="1305272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99EC88-D205-B622-FCF2-C0D299F17B95}"/>
              </a:ext>
            </a:extLst>
          </p:cNvPr>
          <p:cNvSpPr txBox="1"/>
          <p:nvPr/>
        </p:nvSpPr>
        <p:spPr>
          <a:xfrm>
            <a:off x="335560" y="377505"/>
            <a:ext cx="11266414" cy="3416320"/>
          </a:xfrm>
          <a:prstGeom prst="rect">
            <a:avLst/>
          </a:prstGeom>
          <a:noFill/>
        </p:spPr>
        <p:txBody>
          <a:bodyPr wrap="square" rtlCol="0">
            <a:spAutoFit/>
          </a:bodyPr>
          <a:lstStyle/>
          <a:p>
            <a:r>
              <a:rPr lang="en-IN" b="1" dirty="0"/>
              <a:t>Non-Text Files:</a:t>
            </a:r>
          </a:p>
          <a:p>
            <a:r>
              <a:rPr lang="en-US" dirty="0"/>
              <a:t>Consists of non-textual data meant primarily to be read by applications that translate those content into something useful by humans.</a:t>
            </a:r>
          </a:p>
          <a:p>
            <a:pPr marL="1200150" lvl="2" indent="-285750">
              <a:buFont typeface="Arial" panose="020B0604020202020204" pitchFamily="34" charset="0"/>
              <a:buChar char="•"/>
            </a:pPr>
            <a:r>
              <a:rPr lang="en-US" dirty="0"/>
              <a:t>Pictures, Audio, Video, Rich formatted text (Docs), etc.</a:t>
            </a:r>
            <a:endParaRPr lang="en-IN" dirty="0"/>
          </a:p>
          <a:p>
            <a:endParaRPr lang="en-IN" b="1" dirty="0"/>
          </a:p>
          <a:p>
            <a:r>
              <a:rPr lang="en-IN" b="1" dirty="0"/>
              <a:t>File Metadata:</a:t>
            </a:r>
          </a:p>
          <a:p>
            <a:r>
              <a:rPr lang="en-US" dirty="0"/>
              <a:t>The file metadata contains the information about our file.</a:t>
            </a:r>
          </a:p>
          <a:p>
            <a:pPr marL="1200150" lvl="2" indent="-285750">
              <a:buFont typeface="Arial" panose="020B0604020202020204" pitchFamily="34" charset="0"/>
              <a:buChar char="•"/>
            </a:pPr>
            <a:r>
              <a:rPr lang="en-US" dirty="0"/>
              <a:t>Owner of File</a:t>
            </a:r>
          </a:p>
          <a:p>
            <a:pPr marL="1200150" lvl="2" indent="-285750">
              <a:buFont typeface="Arial" panose="020B0604020202020204" pitchFamily="34" charset="0"/>
              <a:buChar char="•"/>
            </a:pPr>
            <a:r>
              <a:rPr lang="en-US" dirty="0"/>
              <a:t>Permissions (Read, Write, Execute)</a:t>
            </a:r>
          </a:p>
          <a:p>
            <a:pPr marL="1200150" lvl="2" indent="-285750">
              <a:buFont typeface="Arial" panose="020B0604020202020204" pitchFamily="34" charset="0"/>
              <a:buChar char="•"/>
            </a:pPr>
            <a:r>
              <a:rPr lang="en-US" dirty="0"/>
              <a:t>File Size</a:t>
            </a:r>
          </a:p>
          <a:p>
            <a:pPr marL="1200150" lvl="2" indent="-285750">
              <a:buFont typeface="Arial" panose="020B0604020202020204" pitchFamily="34" charset="0"/>
              <a:buChar char="•"/>
            </a:pPr>
            <a:r>
              <a:rPr lang="en-US" dirty="0"/>
              <a:t>Creation Date Time</a:t>
            </a:r>
          </a:p>
          <a:p>
            <a:pPr marL="1200150" lvl="2" indent="-285750">
              <a:buFont typeface="Arial" panose="020B0604020202020204" pitchFamily="34" charset="0"/>
              <a:buChar char="•"/>
            </a:pPr>
            <a:r>
              <a:rPr lang="en-US" dirty="0"/>
              <a:t>Last Modified Date Time</a:t>
            </a:r>
            <a:endParaRPr lang="en-IN" dirty="0"/>
          </a:p>
        </p:txBody>
      </p:sp>
      <p:pic>
        <p:nvPicPr>
          <p:cNvPr id="5" name="Picture 4">
            <a:extLst>
              <a:ext uri="{FF2B5EF4-FFF2-40B4-BE49-F238E27FC236}">
                <a16:creationId xmlns:a16="http://schemas.microsoft.com/office/drawing/2014/main" id="{9212EF70-BE53-FC0D-44C7-7918A458A92C}"/>
              </a:ext>
            </a:extLst>
          </p:cNvPr>
          <p:cNvPicPr>
            <a:picLocks noChangeAspect="1"/>
          </p:cNvPicPr>
          <p:nvPr/>
        </p:nvPicPr>
        <p:blipFill>
          <a:blip r:embed="rId2"/>
          <a:stretch>
            <a:fillRect/>
          </a:stretch>
        </p:blipFill>
        <p:spPr>
          <a:xfrm>
            <a:off x="2667700" y="3858432"/>
            <a:ext cx="5984145" cy="2221903"/>
          </a:xfrm>
          <a:prstGeom prst="rect">
            <a:avLst/>
          </a:prstGeom>
        </p:spPr>
      </p:pic>
    </p:spTree>
    <p:extLst>
      <p:ext uri="{BB962C8B-B14F-4D97-AF65-F5344CB8AC3E}">
        <p14:creationId xmlns:p14="http://schemas.microsoft.com/office/powerpoint/2010/main" val="1466968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DF767F-CD62-0083-DCB1-0E0B26355888}"/>
              </a:ext>
            </a:extLst>
          </p:cNvPr>
          <p:cNvSpPr txBox="1"/>
          <p:nvPr/>
        </p:nvSpPr>
        <p:spPr>
          <a:xfrm>
            <a:off x="436228" y="134224"/>
            <a:ext cx="11534862" cy="3416320"/>
          </a:xfrm>
          <a:prstGeom prst="rect">
            <a:avLst/>
          </a:prstGeom>
          <a:noFill/>
        </p:spPr>
        <p:txBody>
          <a:bodyPr wrap="square" rtlCol="0">
            <a:spAutoFit/>
          </a:bodyPr>
          <a:lstStyle/>
          <a:p>
            <a:r>
              <a:rPr lang="en-IN" b="1" dirty="0"/>
              <a:t>File Systems:</a:t>
            </a:r>
          </a:p>
          <a:p>
            <a:pPr marL="1200150" lvl="2" indent="-285750">
              <a:buFont typeface="Arial" panose="020B0604020202020204" pitchFamily="34" charset="0"/>
              <a:buChar char="•"/>
            </a:pPr>
            <a:r>
              <a:rPr lang="en-US" dirty="0"/>
              <a:t>Responsible for managing files on the disk.</a:t>
            </a:r>
          </a:p>
          <a:p>
            <a:pPr marL="1200150" lvl="2" indent="-285750">
              <a:buFont typeface="Arial" panose="020B0604020202020204" pitchFamily="34" charset="0"/>
              <a:buChar char="•"/>
            </a:pPr>
            <a:r>
              <a:rPr lang="en-US" dirty="0"/>
              <a:t>Provides a mechanism to store the data and access the file contents including data and programs.</a:t>
            </a:r>
          </a:p>
          <a:p>
            <a:pPr marL="1200150" lvl="2" indent="-285750">
              <a:buFont typeface="Arial" panose="020B0604020202020204" pitchFamily="34" charset="0"/>
              <a:buChar char="•"/>
            </a:pPr>
            <a:r>
              <a:rPr lang="en-US" dirty="0"/>
              <a:t>Different file systems were developed for different use cases.</a:t>
            </a:r>
          </a:p>
          <a:p>
            <a:endParaRPr lang="en-US" dirty="0"/>
          </a:p>
          <a:p>
            <a:r>
              <a:rPr lang="en-US" dirty="0"/>
              <a:t>File System determine various aspects like</a:t>
            </a:r>
          </a:p>
          <a:p>
            <a:endParaRPr lang="en-US" dirty="0"/>
          </a:p>
          <a:p>
            <a:pPr marL="1200150" lvl="2" indent="-285750">
              <a:buFont typeface="Arial" panose="020B0604020202020204" pitchFamily="34" charset="0"/>
              <a:buChar char="•"/>
            </a:pPr>
            <a:r>
              <a:rPr lang="en-US" dirty="0"/>
              <a:t>Limitations on File Size and File Names</a:t>
            </a:r>
          </a:p>
          <a:p>
            <a:pPr marL="1200150" lvl="2" indent="-285750">
              <a:buFont typeface="Arial" panose="020B0604020202020204" pitchFamily="34" charset="0"/>
              <a:buChar char="•"/>
            </a:pPr>
            <a:r>
              <a:rPr lang="en-US" dirty="0"/>
              <a:t>Size occupied on the disk</a:t>
            </a:r>
          </a:p>
          <a:p>
            <a:pPr marL="1200150" lvl="2" indent="-285750">
              <a:buFont typeface="Arial" panose="020B0604020202020204" pitchFamily="34" charset="0"/>
              <a:buChar char="•"/>
            </a:pPr>
            <a:r>
              <a:rPr lang="en-US" dirty="0"/>
              <a:t>Encryption</a:t>
            </a:r>
          </a:p>
          <a:p>
            <a:pPr marL="1200150" lvl="2" indent="-285750">
              <a:buFont typeface="Arial" panose="020B0604020202020204" pitchFamily="34" charset="0"/>
              <a:buChar char="•"/>
            </a:pPr>
            <a:r>
              <a:rPr lang="en-US" dirty="0"/>
              <a:t>File Search</a:t>
            </a:r>
          </a:p>
          <a:p>
            <a:pPr marL="1200150" lvl="2" indent="-285750">
              <a:buFont typeface="Arial" panose="020B0604020202020204" pitchFamily="34" charset="0"/>
              <a:buChar char="•"/>
            </a:pPr>
            <a:r>
              <a:rPr lang="en-US" dirty="0"/>
              <a:t>Backup &amp; Versions</a:t>
            </a:r>
            <a:endParaRPr lang="en-IN" dirty="0"/>
          </a:p>
        </p:txBody>
      </p:sp>
      <p:pic>
        <p:nvPicPr>
          <p:cNvPr id="4" name="Picture 3">
            <a:extLst>
              <a:ext uri="{FF2B5EF4-FFF2-40B4-BE49-F238E27FC236}">
                <a16:creationId xmlns:a16="http://schemas.microsoft.com/office/drawing/2014/main" id="{4861396D-D108-AD29-181E-A376DC344C5C}"/>
              </a:ext>
            </a:extLst>
          </p:cNvPr>
          <p:cNvPicPr>
            <a:picLocks noChangeAspect="1"/>
          </p:cNvPicPr>
          <p:nvPr/>
        </p:nvPicPr>
        <p:blipFill>
          <a:blip r:embed="rId2"/>
          <a:stretch>
            <a:fillRect/>
          </a:stretch>
        </p:blipFill>
        <p:spPr>
          <a:xfrm>
            <a:off x="2281804" y="3640318"/>
            <a:ext cx="6655267" cy="2471090"/>
          </a:xfrm>
          <a:prstGeom prst="rect">
            <a:avLst/>
          </a:prstGeom>
        </p:spPr>
      </p:pic>
    </p:spTree>
    <p:extLst>
      <p:ext uri="{BB962C8B-B14F-4D97-AF65-F5344CB8AC3E}">
        <p14:creationId xmlns:p14="http://schemas.microsoft.com/office/powerpoint/2010/main" val="2512185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C6F0C0-8873-C89F-FBBB-CD8E50C0C668}"/>
              </a:ext>
            </a:extLst>
          </p:cNvPr>
          <p:cNvSpPr txBox="1"/>
          <p:nvPr/>
        </p:nvSpPr>
        <p:spPr>
          <a:xfrm>
            <a:off x="503339" y="671119"/>
            <a:ext cx="8204433" cy="2031325"/>
          </a:xfrm>
          <a:prstGeom prst="rect">
            <a:avLst/>
          </a:prstGeom>
          <a:noFill/>
        </p:spPr>
        <p:txBody>
          <a:bodyPr wrap="square" rtlCol="0">
            <a:spAutoFit/>
          </a:bodyPr>
          <a:lstStyle/>
          <a:p>
            <a:r>
              <a:rPr lang="en-IN" b="1" dirty="0"/>
              <a:t>Case Sensitivity:</a:t>
            </a:r>
          </a:p>
          <a:p>
            <a:r>
              <a:rPr lang="en-US" dirty="0"/>
              <a:t>Each File System has its own rules, preferences, etc. Similarly, some File Systems are case sensitive. A case-sensitive file system distinguishes between uppercase and lowercase letters in file names and treats them as different files.</a:t>
            </a:r>
          </a:p>
          <a:p>
            <a:endParaRPr lang="en-US" dirty="0"/>
          </a:p>
          <a:p>
            <a:pPr marL="1200150" lvl="2" indent="-285750">
              <a:buFont typeface="Arial" panose="020B0604020202020204" pitchFamily="34" charset="0"/>
              <a:buChar char="•"/>
            </a:pPr>
            <a:r>
              <a:rPr lang="en-US" dirty="0"/>
              <a:t>Ext4 (Linux) is case-sensitive.</a:t>
            </a:r>
          </a:p>
          <a:p>
            <a:pPr marL="1200150" lvl="2" indent="-285750">
              <a:buFont typeface="Arial" panose="020B0604020202020204" pitchFamily="34" charset="0"/>
              <a:buChar char="•"/>
            </a:pPr>
            <a:r>
              <a:rPr lang="en-US" dirty="0"/>
              <a:t>NTFS (Windows), APFS (Mac), FAT are case-insensitive.</a:t>
            </a:r>
            <a:endParaRPr lang="en-IN" dirty="0"/>
          </a:p>
        </p:txBody>
      </p:sp>
      <p:pic>
        <p:nvPicPr>
          <p:cNvPr id="4" name="Picture 3">
            <a:extLst>
              <a:ext uri="{FF2B5EF4-FFF2-40B4-BE49-F238E27FC236}">
                <a16:creationId xmlns:a16="http://schemas.microsoft.com/office/drawing/2014/main" id="{B654C79E-81DB-1DF8-CC71-CE4D45F8B90D}"/>
              </a:ext>
            </a:extLst>
          </p:cNvPr>
          <p:cNvPicPr>
            <a:picLocks noChangeAspect="1"/>
          </p:cNvPicPr>
          <p:nvPr/>
        </p:nvPicPr>
        <p:blipFill>
          <a:blip r:embed="rId2"/>
          <a:stretch>
            <a:fillRect/>
          </a:stretch>
        </p:blipFill>
        <p:spPr>
          <a:xfrm>
            <a:off x="2121541" y="3460676"/>
            <a:ext cx="6438900" cy="2352675"/>
          </a:xfrm>
          <a:prstGeom prst="rect">
            <a:avLst/>
          </a:prstGeom>
        </p:spPr>
      </p:pic>
    </p:spTree>
    <p:extLst>
      <p:ext uri="{BB962C8B-B14F-4D97-AF65-F5344CB8AC3E}">
        <p14:creationId xmlns:p14="http://schemas.microsoft.com/office/powerpoint/2010/main" val="3637213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ED3D79-7E07-FA16-EC1F-A19FA7472295}"/>
              </a:ext>
            </a:extLst>
          </p:cNvPr>
          <p:cNvSpPr>
            <a:spLocks noGrp="1"/>
          </p:cNvSpPr>
          <p:nvPr>
            <p:ph type="title"/>
          </p:nvPr>
        </p:nvSpPr>
        <p:spPr>
          <a:xfrm>
            <a:off x="2127728" y="4695828"/>
            <a:ext cx="7474591" cy="743682"/>
          </a:xfrm>
        </p:spPr>
        <p:txBody>
          <a:bodyPr/>
          <a:lstStyle/>
          <a:p>
            <a:pPr algn="ctr"/>
            <a:r>
              <a:rPr lang="en-US" dirty="0"/>
              <a:t>Counting Numbers In Binary</a:t>
            </a:r>
            <a:endParaRPr lang="en-IN" dirty="0"/>
          </a:p>
        </p:txBody>
      </p:sp>
      <p:pic>
        <p:nvPicPr>
          <p:cNvPr id="7" name="Picture 6">
            <a:extLst>
              <a:ext uri="{FF2B5EF4-FFF2-40B4-BE49-F238E27FC236}">
                <a16:creationId xmlns:a16="http://schemas.microsoft.com/office/drawing/2014/main" id="{4C215893-6D42-AA0F-BBD8-A3AC828E68D1}"/>
              </a:ext>
            </a:extLst>
          </p:cNvPr>
          <p:cNvPicPr>
            <a:picLocks noChangeAspect="1"/>
          </p:cNvPicPr>
          <p:nvPr/>
        </p:nvPicPr>
        <p:blipFill rotWithShape="1">
          <a:blip r:embed="rId2"/>
          <a:srcRect l="2452" t="2070" r="4359" b="-229"/>
          <a:stretch/>
        </p:blipFill>
        <p:spPr>
          <a:xfrm>
            <a:off x="4144161" y="595616"/>
            <a:ext cx="2869035" cy="3582101"/>
          </a:xfrm>
          <a:prstGeom prst="rect">
            <a:avLst/>
          </a:prstGeom>
        </p:spPr>
      </p:pic>
    </p:spTree>
    <p:extLst>
      <p:ext uri="{BB962C8B-B14F-4D97-AF65-F5344CB8AC3E}">
        <p14:creationId xmlns:p14="http://schemas.microsoft.com/office/powerpoint/2010/main" val="1854415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EE0F8-32E3-015B-576C-248A0635B29D}"/>
              </a:ext>
            </a:extLst>
          </p:cNvPr>
          <p:cNvSpPr>
            <a:spLocks noGrp="1"/>
          </p:cNvSpPr>
          <p:nvPr>
            <p:ph type="title"/>
          </p:nvPr>
        </p:nvSpPr>
        <p:spPr>
          <a:xfrm>
            <a:off x="3246539" y="5067810"/>
            <a:ext cx="5237963" cy="743682"/>
          </a:xfrm>
        </p:spPr>
        <p:txBody>
          <a:bodyPr/>
          <a:lstStyle/>
          <a:p>
            <a:pPr algn="ctr"/>
            <a:r>
              <a:rPr lang="en-US" dirty="0"/>
              <a:t>Key Takeaways</a:t>
            </a:r>
            <a:endParaRPr lang="en-IN" dirty="0"/>
          </a:p>
        </p:txBody>
      </p:sp>
      <p:sp>
        <p:nvSpPr>
          <p:cNvPr id="5" name="TextBox 4">
            <a:extLst>
              <a:ext uri="{FF2B5EF4-FFF2-40B4-BE49-F238E27FC236}">
                <a16:creationId xmlns:a16="http://schemas.microsoft.com/office/drawing/2014/main" id="{0B335F72-4C06-75FD-9470-0B801C819062}"/>
              </a:ext>
            </a:extLst>
          </p:cNvPr>
          <p:cNvSpPr txBox="1"/>
          <p:nvPr/>
        </p:nvSpPr>
        <p:spPr>
          <a:xfrm>
            <a:off x="4278385" y="654341"/>
            <a:ext cx="4446165" cy="3693319"/>
          </a:xfrm>
          <a:prstGeom prst="rect">
            <a:avLst/>
          </a:prstGeom>
          <a:noFill/>
        </p:spPr>
        <p:txBody>
          <a:bodyPr wrap="square" rtlCol="0">
            <a:spAutoFit/>
          </a:bodyPr>
          <a:lstStyle/>
          <a:p>
            <a:pPr marL="285750" indent="-285750">
              <a:buFont typeface="Wingdings" panose="05000000000000000000" pitchFamily="2" charset="2"/>
              <a:buChar char="q"/>
            </a:pPr>
            <a:r>
              <a:rPr lang="en-US" b="1" dirty="0"/>
              <a:t>Operating System</a:t>
            </a:r>
          </a:p>
          <a:p>
            <a:pPr marL="742950" lvl="1" indent="-285750">
              <a:buFont typeface="Arial" panose="020B0604020202020204" pitchFamily="34" charset="0"/>
              <a:buChar char="•"/>
            </a:pPr>
            <a:r>
              <a:rPr lang="en-US" dirty="0"/>
              <a:t>Abstraction</a:t>
            </a:r>
          </a:p>
          <a:p>
            <a:pPr marL="742950" lvl="1" indent="-285750">
              <a:buFont typeface="Arial" panose="020B0604020202020204" pitchFamily="34" charset="0"/>
              <a:buChar char="•"/>
            </a:pPr>
            <a:r>
              <a:rPr lang="en-US" dirty="0"/>
              <a:t>Resource Management</a:t>
            </a:r>
          </a:p>
          <a:p>
            <a:pPr marL="742950" lvl="1" indent="-285750">
              <a:buFont typeface="Arial" panose="020B0604020202020204" pitchFamily="34" charset="0"/>
              <a:buChar char="•"/>
            </a:pPr>
            <a:r>
              <a:rPr lang="en-US" dirty="0"/>
              <a:t>User Space &amp; Kernel Space</a:t>
            </a:r>
          </a:p>
          <a:p>
            <a:pPr lvl="1"/>
            <a:endParaRPr lang="en-US" dirty="0"/>
          </a:p>
          <a:p>
            <a:pPr marL="285750" indent="-285750">
              <a:buFont typeface="Wingdings" panose="05000000000000000000" pitchFamily="2" charset="2"/>
              <a:buChar char="q"/>
            </a:pPr>
            <a:r>
              <a:rPr lang="en-US" b="1" dirty="0"/>
              <a:t>OS Kernel</a:t>
            </a:r>
          </a:p>
          <a:p>
            <a:pPr marL="285750" indent="-285750">
              <a:buFont typeface="Wingdings" panose="05000000000000000000" pitchFamily="2" charset="2"/>
              <a:buChar char="q"/>
            </a:pPr>
            <a:r>
              <a:rPr lang="en-US" b="1" dirty="0"/>
              <a:t>File &amp; File Systems</a:t>
            </a:r>
          </a:p>
          <a:p>
            <a:pPr marL="742950" lvl="1" indent="-285750">
              <a:buFont typeface="Arial" panose="020B0604020202020204" pitchFamily="34" charset="0"/>
              <a:buChar char="•"/>
            </a:pPr>
            <a:r>
              <a:rPr lang="en-US" dirty="0"/>
              <a:t>FAT, NTFS, EXT4, APFS</a:t>
            </a:r>
          </a:p>
          <a:p>
            <a:pPr marL="1200150" lvl="2" indent="-285750">
              <a:buFont typeface="Wingdings" panose="05000000000000000000" pitchFamily="2" charset="2"/>
              <a:buChar char="§"/>
            </a:pPr>
            <a:r>
              <a:rPr lang="en-US" dirty="0"/>
              <a:t>Case Sensitivity</a:t>
            </a:r>
          </a:p>
          <a:p>
            <a:pPr marL="742950" lvl="1" indent="-285750">
              <a:buFont typeface="Arial" panose="020B0604020202020204" pitchFamily="34" charset="0"/>
              <a:buChar char="•"/>
            </a:pPr>
            <a:r>
              <a:rPr lang="en-US" dirty="0"/>
              <a:t>File Metadata &amp; Extension</a:t>
            </a:r>
          </a:p>
          <a:p>
            <a:pPr marL="742950" lvl="1" indent="-285750">
              <a:buFont typeface="Arial" panose="020B0604020202020204" pitchFamily="34" charset="0"/>
              <a:buChar char="•"/>
            </a:pPr>
            <a:r>
              <a:rPr lang="en-US" dirty="0"/>
              <a:t>File Paths</a:t>
            </a:r>
          </a:p>
          <a:p>
            <a:pPr marL="742950" lvl="1" indent="-285750">
              <a:buFont typeface="Arial" panose="020B0604020202020204" pitchFamily="34" charset="0"/>
              <a:buChar char="•"/>
            </a:pPr>
            <a:r>
              <a:rPr lang="en-US" dirty="0"/>
              <a:t>Text Files and Binary Files</a:t>
            </a:r>
          </a:p>
          <a:p>
            <a:pPr marL="1200150" lvl="2" indent="-285750">
              <a:buFont typeface="Wingdings" panose="05000000000000000000" pitchFamily="2" charset="2"/>
              <a:buChar char="§"/>
            </a:pPr>
            <a:r>
              <a:rPr lang="en-US" dirty="0"/>
              <a:t>Line Endings</a:t>
            </a:r>
          </a:p>
        </p:txBody>
      </p:sp>
    </p:spTree>
    <p:extLst>
      <p:ext uri="{BB962C8B-B14F-4D97-AF65-F5344CB8AC3E}">
        <p14:creationId xmlns:p14="http://schemas.microsoft.com/office/powerpoint/2010/main" val="127529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2C5D5-E75E-91E0-847D-3EFCA6D04A37}"/>
              </a:ext>
            </a:extLst>
          </p:cNvPr>
          <p:cNvSpPr txBox="1"/>
          <p:nvPr/>
        </p:nvSpPr>
        <p:spPr>
          <a:xfrm>
            <a:off x="260059" y="268448"/>
            <a:ext cx="11492917" cy="400110"/>
          </a:xfrm>
          <a:prstGeom prst="rect">
            <a:avLst/>
          </a:prstGeom>
          <a:noFill/>
        </p:spPr>
        <p:txBody>
          <a:bodyPr wrap="square" rtlCol="0">
            <a:spAutoFit/>
          </a:bodyPr>
          <a:lstStyle/>
          <a:p>
            <a:pPr algn="ctr"/>
            <a:r>
              <a:rPr lang="en-US" sz="2000" b="1" i="0" dirty="0">
                <a:effectLst/>
                <a:latin typeface="Untitled Sans"/>
              </a:rPr>
              <a:t>Steps to Convert Binary to Decimal:</a:t>
            </a:r>
            <a:endParaRPr lang="en-IN" sz="2000" dirty="0"/>
          </a:p>
        </p:txBody>
      </p:sp>
      <p:pic>
        <p:nvPicPr>
          <p:cNvPr id="2" name="Picture 1">
            <a:extLst>
              <a:ext uri="{FF2B5EF4-FFF2-40B4-BE49-F238E27FC236}">
                <a16:creationId xmlns:a16="http://schemas.microsoft.com/office/drawing/2014/main" id="{415644BE-965F-CE4E-2EC5-7354FC386F44}"/>
              </a:ext>
            </a:extLst>
          </p:cNvPr>
          <p:cNvPicPr>
            <a:picLocks noChangeAspect="1"/>
          </p:cNvPicPr>
          <p:nvPr/>
        </p:nvPicPr>
        <p:blipFill>
          <a:blip r:embed="rId2"/>
          <a:stretch>
            <a:fillRect/>
          </a:stretch>
        </p:blipFill>
        <p:spPr>
          <a:xfrm>
            <a:off x="3183846" y="922789"/>
            <a:ext cx="6132037" cy="5159230"/>
          </a:xfrm>
          <a:prstGeom prst="rect">
            <a:avLst/>
          </a:prstGeom>
        </p:spPr>
      </p:pic>
    </p:spTree>
    <p:extLst>
      <p:ext uri="{BB962C8B-B14F-4D97-AF65-F5344CB8AC3E}">
        <p14:creationId xmlns:p14="http://schemas.microsoft.com/office/powerpoint/2010/main" val="238789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2C5D5-E75E-91E0-847D-3EFCA6D04A37}"/>
              </a:ext>
            </a:extLst>
          </p:cNvPr>
          <p:cNvSpPr txBox="1"/>
          <p:nvPr/>
        </p:nvSpPr>
        <p:spPr>
          <a:xfrm>
            <a:off x="260059" y="268448"/>
            <a:ext cx="11492917" cy="400110"/>
          </a:xfrm>
          <a:prstGeom prst="rect">
            <a:avLst/>
          </a:prstGeom>
          <a:noFill/>
        </p:spPr>
        <p:txBody>
          <a:bodyPr wrap="square" rtlCol="0">
            <a:spAutoFit/>
          </a:bodyPr>
          <a:lstStyle/>
          <a:p>
            <a:pPr algn="ctr"/>
            <a:r>
              <a:rPr lang="en-US" sz="2000" b="1" i="0" dirty="0">
                <a:effectLst/>
                <a:latin typeface="Untitled Sans"/>
              </a:rPr>
              <a:t>Steps to Convert Decimal to Binary:</a:t>
            </a:r>
            <a:endParaRPr lang="en-IN" sz="2000" dirty="0"/>
          </a:p>
        </p:txBody>
      </p:sp>
      <p:pic>
        <p:nvPicPr>
          <p:cNvPr id="5" name="Picture 4">
            <a:extLst>
              <a:ext uri="{FF2B5EF4-FFF2-40B4-BE49-F238E27FC236}">
                <a16:creationId xmlns:a16="http://schemas.microsoft.com/office/drawing/2014/main" id="{723F0294-D903-B68B-2279-2D4C2A8F1A7E}"/>
              </a:ext>
            </a:extLst>
          </p:cNvPr>
          <p:cNvPicPr>
            <a:picLocks noChangeAspect="1"/>
          </p:cNvPicPr>
          <p:nvPr/>
        </p:nvPicPr>
        <p:blipFill>
          <a:blip r:embed="rId2"/>
          <a:stretch>
            <a:fillRect/>
          </a:stretch>
        </p:blipFill>
        <p:spPr>
          <a:xfrm>
            <a:off x="3246540" y="838899"/>
            <a:ext cx="5826056" cy="5317742"/>
          </a:xfrm>
          <a:prstGeom prst="rect">
            <a:avLst/>
          </a:prstGeom>
        </p:spPr>
      </p:pic>
    </p:spTree>
    <p:extLst>
      <p:ext uri="{BB962C8B-B14F-4D97-AF65-F5344CB8AC3E}">
        <p14:creationId xmlns:p14="http://schemas.microsoft.com/office/powerpoint/2010/main" val="3069357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A941E3-535C-2147-5ABD-E0980DF70C3E}"/>
              </a:ext>
            </a:extLst>
          </p:cNvPr>
          <p:cNvSpPr>
            <a:spLocks noGrp="1"/>
          </p:cNvSpPr>
          <p:nvPr>
            <p:ph type="title"/>
          </p:nvPr>
        </p:nvSpPr>
        <p:spPr>
          <a:xfrm>
            <a:off x="2598419" y="4639342"/>
            <a:ext cx="6873241" cy="743682"/>
          </a:xfrm>
        </p:spPr>
        <p:txBody>
          <a:bodyPr/>
          <a:lstStyle/>
          <a:p>
            <a:pPr algn="ctr"/>
            <a:r>
              <a:rPr lang="en-US" dirty="0"/>
              <a:t>Decimal To Binary Conversion</a:t>
            </a:r>
            <a:endParaRPr lang="en-IN" dirty="0"/>
          </a:p>
        </p:txBody>
      </p:sp>
      <p:graphicFrame>
        <p:nvGraphicFramePr>
          <p:cNvPr id="6" name="Table 6">
            <a:extLst>
              <a:ext uri="{FF2B5EF4-FFF2-40B4-BE49-F238E27FC236}">
                <a16:creationId xmlns:a16="http://schemas.microsoft.com/office/drawing/2014/main" id="{9671A773-70AA-77FB-B7D5-8B14470CB305}"/>
              </a:ext>
            </a:extLst>
          </p:cNvPr>
          <p:cNvGraphicFramePr>
            <a:graphicFrameLocks noGrp="1"/>
          </p:cNvGraphicFramePr>
          <p:nvPr>
            <p:extLst>
              <p:ext uri="{D42A27DB-BD31-4B8C-83A1-F6EECF244321}">
                <p14:modId xmlns:p14="http://schemas.microsoft.com/office/powerpoint/2010/main" val="3766214858"/>
              </p:ext>
            </p:extLst>
          </p:nvPr>
        </p:nvGraphicFramePr>
        <p:xfrm>
          <a:off x="3794760" y="430106"/>
          <a:ext cx="3680460" cy="3509436"/>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1488217245"/>
                    </a:ext>
                  </a:extLst>
                </a:gridCol>
                <a:gridCol w="1226820">
                  <a:extLst>
                    <a:ext uri="{9D8B030D-6E8A-4147-A177-3AD203B41FA5}">
                      <a16:colId xmlns:a16="http://schemas.microsoft.com/office/drawing/2014/main" val="832839064"/>
                    </a:ext>
                  </a:extLst>
                </a:gridCol>
                <a:gridCol w="1226820">
                  <a:extLst>
                    <a:ext uri="{9D8B030D-6E8A-4147-A177-3AD203B41FA5}">
                      <a16:colId xmlns:a16="http://schemas.microsoft.com/office/drawing/2014/main" val="967760461"/>
                    </a:ext>
                  </a:extLst>
                </a:gridCol>
              </a:tblGrid>
              <a:tr h="584906">
                <a:tc>
                  <a:txBody>
                    <a:bodyPr/>
                    <a:lstStyle/>
                    <a:p>
                      <a:pPr algn="ctr"/>
                      <a:r>
                        <a:rPr lang="en-US" dirty="0">
                          <a:solidFill>
                            <a:schemeClr val="tx1"/>
                          </a:solidFill>
                        </a:rPr>
                        <a:t>Base</a:t>
                      </a:r>
                      <a:endParaRPr lang="en-IN" dirty="0">
                        <a:solidFill>
                          <a:schemeClr val="tx1"/>
                        </a:solidFill>
                      </a:endParaRPr>
                    </a:p>
                  </a:txBody>
                  <a:tcPr/>
                </a:tc>
                <a:tc>
                  <a:txBody>
                    <a:bodyPr/>
                    <a:lstStyle/>
                    <a:p>
                      <a:pPr algn="ctr"/>
                      <a:r>
                        <a:rPr lang="en-US" dirty="0">
                          <a:solidFill>
                            <a:schemeClr val="tx1"/>
                          </a:solidFill>
                        </a:rPr>
                        <a:t>Num</a:t>
                      </a:r>
                      <a:endParaRPr lang="en-IN" dirty="0">
                        <a:solidFill>
                          <a:schemeClr val="tx1"/>
                        </a:solidFill>
                      </a:endParaRPr>
                    </a:p>
                  </a:txBody>
                  <a:tcPr/>
                </a:tc>
                <a:tc>
                  <a:txBody>
                    <a:bodyPr/>
                    <a:lstStyle/>
                    <a:p>
                      <a:pPr algn="ctr"/>
                      <a:r>
                        <a:rPr lang="en-US" dirty="0">
                          <a:solidFill>
                            <a:schemeClr val="tx1"/>
                          </a:solidFill>
                        </a:rPr>
                        <a:t>Rem</a:t>
                      </a:r>
                      <a:endParaRPr lang="en-IN" dirty="0">
                        <a:solidFill>
                          <a:schemeClr val="tx1"/>
                        </a:solidFill>
                      </a:endParaRPr>
                    </a:p>
                  </a:txBody>
                  <a:tcPr/>
                </a:tc>
                <a:extLst>
                  <a:ext uri="{0D108BD9-81ED-4DB2-BD59-A6C34878D82A}">
                    <a16:rowId xmlns:a16="http://schemas.microsoft.com/office/drawing/2014/main" val="559322752"/>
                  </a:ext>
                </a:extLst>
              </a:tr>
              <a:tr h="584906">
                <a:tc>
                  <a:txBody>
                    <a:bodyPr/>
                    <a:lstStyle/>
                    <a:p>
                      <a:r>
                        <a:rPr lang="en-US" dirty="0"/>
                        <a:t>2</a:t>
                      </a:r>
                      <a:endParaRPr lang="en-IN" dirty="0"/>
                    </a:p>
                  </a:txBody>
                  <a:tcPr/>
                </a:tc>
                <a:tc>
                  <a:txBody>
                    <a:bodyPr/>
                    <a:lstStyle/>
                    <a:p>
                      <a:r>
                        <a:rPr lang="en-US" dirty="0"/>
                        <a:t>13</a:t>
                      </a:r>
                      <a:endParaRPr lang="en-IN" dirty="0"/>
                    </a:p>
                  </a:txBody>
                  <a:tcPr/>
                </a:tc>
                <a:tc>
                  <a:txBody>
                    <a:bodyPr/>
                    <a:lstStyle/>
                    <a:p>
                      <a:endParaRPr lang="en-IN"/>
                    </a:p>
                  </a:txBody>
                  <a:tcPr/>
                </a:tc>
                <a:extLst>
                  <a:ext uri="{0D108BD9-81ED-4DB2-BD59-A6C34878D82A}">
                    <a16:rowId xmlns:a16="http://schemas.microsoft.com/office/drawing/2014/main" val="3000181332"/>
                  </a:ext>
                </a:extLst>
              </a:tr>
              <a:tr h="584906">
                <a:tc>
                  <a:txBody>
                    <a:bodyPr/>
                    <a:lstStyle/>
                    <a:p>
                      <a:r>
                        <a:rPr lang="en-US" dirty="0"/>
                        <a:t>2</a:t>
                      </a:r>
                      <a:endParaRPr lang="en-IN" dirty="0"/>
                    </a:p>
                  </a:txBody>
                  <a:tcPr/>
                </a:tc>
                <a:tc>
                  <a:txBody>
                    <a:bodyPr/>
                    <a:lstStyle/>
                    <a:p>
                      <a:r>
                        <a:rPr lang="en-US" dirty="0"/>
                        <a:t>6</a:t>
                      </a:r>
                      <a:endParaRPr lang="en-IN" dirty="0"/>
                    </a:p>
                  </a:txBody>
                  <a:tcPr/>
                </a:tc>
                <a:tc>
                  <a:txBody>
                    <a:bodyPr/>
                    <a:lstStyle/>
                    <a:p>
                      <a:r>
                        <a:rPr lang="en-US" dirty="0">
                          <a:solidFill>
                            <a:schemeClr val="tx1"/>
                          </a:solidFill>
                        </a:rPr>
                        <a:t>1</a:t>
                      </a:r>
                      <a:endParaRPr lang="en-IN" dirty="0">
                        <a:solidFill>
                          <a:schemeClr val="tx1"/>
                        </a:solidFill>
                      </a:endParaRPr>
                    </a:p>
                  </a:txBody>
                  <a:tcPr/>
                </a:tc>
                <a:extLst>
                  <a:ext uri="{0D108BD9-81ED-4DB2-BD59-A6C34878D82A}">
                    <a16:rowId xmlns:a16="http://schemas.microsoft.com/office/drawing/2014/main" val="423351097"/>
                  </a:ext>
                </a:extLst>
              </a:tr>
              <a:tr h="584906">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046408452"/>
                  </a:ext>
                </a:extLst>
              </a:tr>
              <a:tr h="584906">
                <a:tc>
                  <a:txBody>
                    <a:bodyPr/>
                    <a:lstStyle/>
                    <a:p>
                      <a:r>
                        <a:rPr lang="en-US" dirty="0"/>
                        <a:t>2</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697803798"/>
                  </a:ext>
                </a:extLst>
              </a:tr>
              <a:tr h="584906">
                <a:tc>
                  <a:txBody>
                    <a:bodyPr/>
                    <a:lstStyle/>
                    <a:p>
                      <a:endParaRPr lang="en-IN"/>
                    </a:p>
                  </a:txBody>
                  <a:tcPr/>
                </a:tc>
                <a:tc>
                  <a:txBody>
                    <a:bodyPr/>
                    <a:lstStyle/>
                    <a:p>
                      <a:r>
                        <a:rPr lang="en-US" dirty="0">
                          <a:solidFill>
                            <a:srgbClr val="C00000"/>
                          </a:solidFill>
                        </a:rPr>
                        <a:t>0</a:t>
                      </a:r>
                      <a:endParaRPr lang="en-IN" dirty="0">
                        <a:solidFill>
                          <a:srgbClr val="C00000"/>
                        </a:solidFill>
                      </a:endParaRPr>
                    </a:p>
                  </a:txBody>
                  <a:tcPr/>
                </a:tc>
                <a:tc>
                  <a:txBody>
                    <a:bodyPr/>
                    <a:lstStyle/>
                    <a:p>
                      <a:r>
                        <a:rPr lang="en-US" dirty="0"/>
                        <a:t>1</a:t>
                      </a:r>
                      <a:endParaRPr lang="en-IN" dirty="0"/>
                    </a:p>
                  </a:txBody>
                  <a:tcPr/>
                </a:tc>
                <a:extLst>
                  <a:ext uri="{0D108BD9-81ED-4DB2-BD59-A6C34878D82A}">
                    <a16:rowId xmlns:a16="http://schemas.microsoft.com/office/drawing/2014/main" val="79281628"/>
                  </a:ext>
                </a:extLst>
              </a:tr>
            </a:tbl>
          </a:graphicData>
        </a:graphic>
      </p:graphicFrame>
      <p:cxnSp>
        <p:nvCxnSpPr>
          <p:cNvPr id="8" name="Straight Arrow Connector 7">
            <a:extLst>
              <a:ext uri="{FF2B5EF4-FFF2-40B4-BE49-F238E27FC236}">
                <a16:creationId xmlns:a16="http://schemas.microsoft.com/office/drawing/2014/main" id="{A16A2490-0098-4792-81FA-986A3BB2B2F7}"/>
              </a:ext>
            </a:extLst>
          </p:cNvPr>
          <p:cNvCxnSpPr/>
          <p:nvPr/>
        </p:nvCxnSpPr>
        <p:spPr>
          <a:xfrm flipV="1">
            <a:off x="7635240" y="1920240"/>
            <a:ext cx="0" cy="19431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 name="Rectangle 8">
            <a:extLst>
              <a:ext uri="{FF2B5EF4-FFF2-40B4-BE49-F238E27FC236}">
                <a16:creationId xmlns:a16="http://schemas.microsoft.com/office/drawing/2014/main" id="{26E16735-D9B8-D062-9A99-58A78DFF678E}"/>
              </a:ext>
            </a:extLst>
          </p:cNvPr>
          <p:cNvSpPr/>
          <p:nvPr/>
        </p:nvSpPr>
        <p:spPr>
          <a:xfrm>
            <a:off x="7940040" y="2446020"/>
            <a:ext cx="3070860" cy="92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13(10) = 1101(2)</a:t>
            </a:r>
            <a:endParaRPr lang="en-IN" dirty="0">
              <a:solidFill>
                <a:schemeClr val="tx1"/>
              </a:solidFill>
            </a:endParaRPr>
          </a:p>
        </p:txBody>
      </p:sp>
    </p:spTree>
    <p:extLst>
      <p:ext uri="{BB962C8B-B14F-4D97-AF65-F5344CB8AC3E}">
        <p14:creationId xmlns:p14="http://schemas.microsoft.com/office/powerpoint/2010/main" val="135338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AABFF-271C-0301-DC84-F88CE4B224C0}"/>
              </a:ext>
            </a:extLst>
          </p:cNvPr>
          <p:cNvPicPr>
            <a:picLocks noChangeAspect="1"/>
          </p:cNvPicPr>
          <p:nvPr/>
        </p:nvPicPr>
        <p:blipFill>
          <a:blip r:embed="rId2"/>
          <a:stretch>
            <a:fillRect/>
          </a:stretch>
        </p:blipFill>
        <p:spPr>
          <a:xfrm>
            <a:off x="3095535" y="872454"/>
            <a:ext cx="6346507" cy="5138310"/>
          </a:xfrm>
          <a:prstGeom prst="rect">
            <a:avLst/>
          </a:prstGeom>
        </p:spPr>
      </p:pic>
      <p:sp>
        <p:nvSpPr>
          <p:cNvPr id="4" name="TextBox 3">
            <a:extLst>
              <a:ext uri="{FF2B5EF4-FFF2-40B4-BE49-F238E27FC236}">
                <a16:creationId xmlns:a16="http://schemas.microsoft.com/office/drawing/2014/main" id="{3A52C5D5-E75E-91E0-847D-3EFCA6D04A37}"/>
              </a:ext>
            </a:extLst>
          </p:cNvPr>
          <p:cNvSpPr txBox="1"/>
          <p:nvPr/>
        </p:nvSpPr>
        <p:spPr>
          <a:xfrm>
            <a:off x="260059" y="268448"/>
            <a:ext cx="11492917" cy="400110"/>
          </a:xfrm>
          <a:prstGeom prst="rect">
            <a:avLst/>
          </a:prstGeom>
          <a:noFill/>
        </p:spPr>
        <p:txBody>
          <a:bodyPr wrap="square" rtlCol="0">
            <a:spAutoFit/>
          </a:bodyPr>
          <a:lstStyle/>
          <a:p>
            <a:pPr algn="ctr"/>
            <a:r>
              <a:rPr lang="en-US" sz="2000" b="1" i="0" dirty="0">
                <a:effectLst/>
                <a:latin typeface="Untitled Sans"/>
              </a:rPr>
              <a:t>Steps to Convert Octal to Binary:</a:t>
            </a:r>
            <a:endParaRPr lang="en-IN" sz="2000" dirty="0"/>
          </a:p>
        </p:txBody>
      </p:sp>
    </p:spTree>
    <p:extLst>
      <p:ext uri="{BB962C8B-B14F-4D97-AF65-F5344CB8AC3E}">
        <p14:creationId xmlns:p14="http://schemas.microsoft.com/office/powerpoint/2010/main" val="213323211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2175</TotalTime>
  <Words>2617</Words>
  <Application>Microsoft Office PowerPoint</Application>
  <PresentationFormat>Widescreen</PresentationFormat>
  <Paragraphs>316</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Arial</vt:lpstr>
      <vt:lpstr>Bookman Old Style</vt:lpstr>
      <vt:lpstr>Calibri</vt:lpstr>
      <vt:lpstr>Courier New</vt:lpstr>
      <vt:lpstr>Franklin Gothic Book</vt:lpstr>
      <vt:lpstr>Inter</vt:lpstr>
      <vt:lpstr>Untitled Sans</vt:lpstr>
      <vt:lpstr>Wingdings</vt:lpstr>
      <vt:lpstr>1_RetrospectVTI</vt:lpstr>
      <vt:lpstr>Technical Foundation</vt:lpstr>
      <vt:lpstr>Understanding Binary</vt:lpstr>
      <vt:lpstr>PowerPoint Presentation</vt:lpstr>
      <vt:lpstr>PowerPoint Presentation</vt:lpstr>
      <vt:lpstr>Counting Numbers In Binary</vt:lpstr>
      <vt:lpstr>PowerPoint Presentation</vt:lpstr>
      <vt:lpstr>PowerPoint Presentation</vt:lpstr>
      <vt:lpstr>Decimal To Binary Conversion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vt:lpstr>
      <vt:lpstr>Computer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vt:lpstr>
      <vt:lpstr>Introduction to 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Foundation</dc:title>
  <dc:creator>Keerthana Sadhu Sundar Singh</dc:creator>
  <cp:lastModifiedBy>Keerthana Sadhu Sundar Singh</cp:lastModifiedBy>
  <cp:revision>349</cp:revision>
  <dcterms:created xsi:type="dcterms:W3CDTF">2023-01-02T04:58:21Z</dcterms:created>
  <dcterms:modified xsi:type="dcterms:W3CDTF">2023-01-03T17:31:09Z</dcterms:modified>
</cp:coreProperties>
</file>